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handoutMasterIdLst>
    <p:handoutMasterId r:id="rId27"/>
  </p:handoutMasterIdLst>
  <p:sldIdLst>
    <p:sldId id="342" r:id="rId5"/>
    <p:sldId id="359" r:id="rId6"/>
    <p:sldId id="374" r:id="rId7"/>
    <p:sldId id="373" r:id="rId8"/>
    <p:sldId id="383" r:id="rId9"/>
    <p:sldId id="393" r:id="rId10"/>
    <p:sldId id="384" r:id="rId11"/>
    <p:sldId id="385" r:id="rId12"/>
    <p:sldId id="386" r:id="rId13"/>
    <p:sldId id="387" r:id="rId14"/>
    <p:sldId id="388" r:id="rId15"/>
    <p:sldId id="389" r:id="rId16"/>
    <p:sldId id="380" r:id="rId17"/>
    <p:sldId id="390" r:id="rId18"/>
    <p:sldId id="375" r:id="rId19"/>
    <p:sldId id="376" r:id="rId20"/>
    <p:sldId id="382" r:id="rId21"/>
    <p:sldId id="394" r:id="rId22"/>
    <p:sldId id="391" r:id="rId23"/>
    <p:sldId id="392" r:id="rId24"/>
    <p:sldId id="37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9" autoAdjust="0"/>
    <p:restoredTop sz="95388" autoAdjust="0"/>
  </p:normalViewPr>
  <p:slideViewPr>
    <p:cSldViewPr snapToGrid="0" snapToObjects="1" showGuides="1">
      <p:cViewPr varScale="1">
        <p:scale>
          <a:sx n="104" d="100"/>
          <a:sy n="104" d="100"/>
        </p:scale>
        <p:origin x="58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6/5/2025</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6/5/2025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Tree>
    <p:extLst>
      <p:ext uri="{BB962C8B-B14F-4D97-AF65-F5344CB8AC3E}">
        <p14:creationId xmlns:p14="http://schemas.microsoft.com/office/powerpoint/2010/main" val="1575999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D5834-CBCD-B364-30A5-29D8ACD9CB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721FA0-AD1B-2E97-996A-56B3913758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FEBDBD-10F8-61F8-2F32-01F38AB969A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DB3706-54E7-6BF2-F562-E385FFCD874E}"/>
              </a:ext>
            </a:extLst>
          </p:cNvPr>
          <p:cNvSpPr>
            <a:spLocks noGrp="1"/>
          </p:cNvSpPr>
          <p:nvPr>
            <p:ph type="sldNum" sz="quarter" idx="5"/>
          </p:nvPr>
        </p:nvSpPr>
        <p:spPr/>
        <p:txBody>
          <a:bodyPr/>
          <a:lstStyle/>
          <a:p>
            <a:fld id="{DEF75CB5-5666-5049-9AE0-38EFD385C21E}" type="slidenum">
              <a:rPr lang="en-US" smtClean="0"/>
              <a:t>11</a:t>
            </a:fld>
            <a:endParaRPr lang="en-US" dirty="0"/>
          </a:p>
        </p:txBody>
      </p:sp>
    </p:spTree>
    <p:extLst>
      <p:ext uri="{BB962C8B-B14F-4D97-AF65-F5344CB8AC3E}">
        <p14:creationId xmlns:p14="http://schemas.microsoft.com/office/powerpoint/2010/main" val="226142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AB458-4833-402E-6969-989E516549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DE8720-CF1B-4DA0-FCC4-1EAF8D248C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6ABCEB-E6C0-B354-CE8F-60C12457195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70F525-2BA1-09F9-6E8C-036A5D12DE96}"/>
              </a:ext>
            </a:extLst>
          </p:cNvPr>
          <p:cNvSpPr>
            <a:spLocks noGrp="1"/>
          </p:cNvSpPr>
          <p:nvPr>
            <p:ph type="sldNum" sz="quarter" idx="5"/>
          </p:nvPr>
        </p:nvSpPr>
        <p:spPr/>
        <p:txBody>
          <a:bodyPr/>
          <a:lstStyle/>
          <a:p>
            <a:fld id="{DEF75CB5-5666-5049-9AE0-38EFD385C21E}" type="slidenum">
              <a:rPr lang="en-US" smtClean="0"/>
              <a:t>12</a:t>
            </a:fld>
            <a:endParaRPr lang="en-US" dirty="0"/>
          </a:p>
        </p:txBody>
      </p:sp>
    </p:spTree>
    <p:extLst>
      <p:ext uri="{BB962C8B-B14F-4D97-AF65-F5344CB8AC3E}">
        <p14:creationId xmlns:p14="http://schemas.microsoft.com/office/powerpoint/2010/main" val="4156262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13</a:t>
            </a:fld>
            <a:endParaRPr lang="en-US" dirty="0"/>
          </a:p>
        </p:txBody>
      </p:sp>
    </p:spTree>
    <p:extLst>
      <p:ext uri="{BB962C8B-B14F-4D97-AF65-F5344CB8AC3E}">
        <p14:creationId xmlns:p14="http://schemas.microsoft.com/office/powerpoint/2010/main" val="83921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42CA3-4A39-034A-2708-A785CEF9EB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69B5DE-81C2-C55E-864C-8A89F5FD53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5EDB11-95D5-50D5-5E63-77555EF2ED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693264-8292-5FBA-A9CA-B39E47980E93}"/>
              </a:ext>
            </a:extLst>
          </p:cNvPr>
          <p:cNvSpPr>
            <a:spLocks noGrp="1"/>
          </p:cNvSpPr>
          <p:nvPr>
            <p:ph type="sldNum" sz="quarter" idx="5"/>
          </p:nvPr>
        </p:nvSpPr>
        <p:spPr/>
        <p:txBody>
          <a:bodyPr/>
          <a:lstStyle/>
          <a:p>
            <a:fld id="{DEF75CB5-5666-5049-9AE0-38EFD385C21E}" type="slidenum">
              <a:rPr lang="en-US" smtClean="0"/>
              <a:t>14</a:t>
            </a:fld>
            <a:endParaRPr lang="en-US" dirty="0"/>
          </a:p>
        </p:txBody>
      </p:sp>
    </p:spTree>
    <p:extLst>
      <p:ext uri="{BB962C8B-B14F-4D97-AF65-F5344CB8AC3E}">
        <p14:creationId xmlns:p14="http://schemas.microsoft.com/office/powerpoint/2010/main" val="193603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15</a:t>
            </a:fld>
            <a:endParaRPr lang="en-US" dirty="0"/>
          </a:p>
        </p:txBody>
      </p:sp>
    </p:spTree>
    <p:extLst>
      <p:ext uri="{BB962C8B-B14F-4D97-AF65-F5344CB8AC3E}">
        <p14:creationId xmlns:p14="http://schemas.microsoft.com/office/powerpoint/2010/main" val="2982522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16</a:t>
            </a:fld>
            <a:endParaRPr lang="en-US" dirty="0"/>
          </a:p>
        </p:txBody>
      </p:sp>
    </p:spTree>
    <p:extLst>
      <p:ext uri="{BB962C8B-B14F-4D97-AF65-F5344CB8AC3E}">
        <p14:creationId xmlns:p14="http://schemas.microsoft.com/office/powerpoint/2010/main" val="2493029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1CB4E-7DDD-F976-01EA-CBBE06C915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AE0A3C-BA9F-695E-3AFA-C201568C1F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DF9D99-D71B-0D39-F7CA-76D017E61A8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6B9C54-7FD2-1E06-9F0B-15E552CC0CE6}"/>
              </a:ext>
            </a:extLst>
          </p:cNvPr>
          <p:cNvSpPr>
            <a:spLocks noGrp="1"/>
          </p:cNvSpPr>
          <p:nvPr>
            <p:ph type="sldNum" sz="quarter" idx="5"/>
          </p:nvPr>
        </p:nvSpPr>
        <p:spPr/>
        <p:txBody>
          <a:bodyPr/>
          <a:lstStyle/>
          <a:p>
            <a:fld id="{DEF75CB5-5666-5049-9AE0-38EFD385C21E}" type="slidenum">
              <a:rPr lang="en-US" smtClean="0"/>
              <a:t>17</a:t>
            </a:fld>
            <a:endParaRPr lang="en-US" dirty="0"/>
          </a:p>
        </p:txBody>
      </p:sp>
    </p:spTree>
    <p:extLst>
      <p:ext uri="{BB962C8B-B14F-4D97-AF65-F5344CB8AC3E}">
        <p14:creationId xmlns:p14="http://schemas.microsoft.com/office/powerpoint/2010/main" val="2227151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CF75D-F795-78D3-18CC-DE38C76C97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79E34A-A94A-8AE8-7E86-6C56A084D3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7DAB0B-B17E-81FF-A6C9-CDCBE24306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F697D19-1D53-5882-58A9-8ABE7ADEB3A9}"/>
              </a:ext>
            </a:extLst>
          </p:cNvPr>
          <p:cNvSpPr>
            <a:spLocks noGrp="1"/>
          </p:cNvSpPr>
          <p:nvPr>
            <p:ph type="sldNum" sz="quarter" idx="5"/>
          </p:nvPr>
        </p:nvSpPr>
        <p:spPr/>
        <p:txBody>
          <a:bodyPr/>
          <a:lstStyle/>
          <a:p>
            <a:fld id="{DEF75CB5-5666-5049-9AE0-38EFD385C21E}" type="slidenum">
              <a:rPr lang="en-US" smtClean="0"/>
              <a:t>19</a:t>
            </a:fld>
            <a:endParaRPr lang="en-US" dirty="0"/>
          </a:p>
        </p:txBody>
      </p:sp>
    </p:spTree>
    <p:extLst>
      <p:ext uri="{BB962C8B-B14F-4D97-AF65-F5344CB8AC3E}">
        <p14:creationId xmlns:p14="http://schemas.microsoft.com/office/powerpoint/2010/main" val="1846109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0E455-4397-8195-78CC-2FF0E4116E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77B3EF-557E-30E8-0328-A39A193F7E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46C6CC-CFEA-C27B-B2EC-C1793425581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EC1199D-1582-0BC7-453F-DF1695D4B2AD}"/>
              </a:ext>
            </a:extLst>
          </p:cNvPr>
          <p:cNvSpPr>
            <a:spLocks noGrp="1"/>
          </p:cNvSpPr>
          <p:nvPr>
            <p:ph type="sldNum" sz="quarter" idx="5"/>
          </p:nvPr>
        </p:nvSpPr>
        <p:spPr/>
        <p:txBody>
          <a:bodyPr/>
          <a:lstStyle/>
          <a:p>
            <a:fld id="{DEF75CB5-5666-5049-9AE0-38EFD385C21E}" type="slidenum">
              <a:rPr lang="en-US" smtClean="0"/>
              <a:t>20</a:t>
            </a:fld>
            <a:endParaRPr lang="en-US" dirty="0"/>
          </a:p>
        </p:txBody>
      </p:sp>
    </p:spTree>
    <p:extLst>
      <p:ext uri="{BB962C8B-B14F-4D97-AF65-F5344CB8AC3E}">
        <p14:creationId xmlns:p14="http://schemas.microsoft.com/office/powerpoint/2010/main" val="3228578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21</a:t>
            </a:fld>
            <a:endParaRPr lang="en-US" dirty="0"/>
          </a:p>
        </p:txBody>
      </p:sp>
    </p:spTree>
    <p:extLst>
      <p:ext uri="{BB962C8B-B14F-4D97-AF65-F5344CB8AC3E}">
        <p14:creationId xmlns:p14="http://schemas.microsoft.com/office/powerpoint/2010/main" val="416789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F75CB5-5666-5049-9AE0-38EFD385C21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673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3</a:t>
            </a:fld>
            <a:endParaRPr lang="en-US" dirty="0"/>
          </a:p>
        </p:txBody>
      </p:sp>
    </p:spTree>
    <p:extLst>
      <p:ext uri="{BB962C8B-B14F-4D97-AF65-F5344CB8AC3E}">
        <p14:creationId xmlns:p14="http://schemas.microsoft.com/office/powerpoint/2010/main" val="935072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4</a:t>
            </a:fld>
            <a:endParaRPr lang="en-US" dirty="0"/>
          </a:p>
        </p:txBody>
      </p:sp>
    </p:spTree>
    <p:extLst>
      <p:ext uri="{BB962C8B-B14F-4D97-AF65-F5344CB8AC3E}">
        <p14:creationId xmlns:p14="http://schemas.microsoft.com/office/powerpoint/2010/main" val="1860164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80B35-04E2-D96D-A33B-37F4028866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91A814-D1FF-EACC-30AD-66031F6762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DBBDE1-3FD7-2B75-A060-D1EBA0473E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1D55FB8-1174-94EE-B8AE-77915700B1E1}"/>
              </a:ext>
            </a:extLst>
          </p:cNvPr>
          <p:cNvSpPr>
            <a:spLocks noGrp="1"/>
          </p:cNvSpPr>
          <p:nvPr>
            <p:ph type="sldNum" sz="quarter" idx="5"/>
          </p:nvPr>
        </p:nvSpPr>
        <p:spPr/>
        <p:txBody>
          <a:bodyPr/>
          <a:lstStyle/>
          <a:p>
            <a:fld id="{DEF75CB5-5666-5049-9AE0-38EFD385C21E}" type="slidenum">
              <a:rPr lang="en-US" smtClean="0"/>
              <a:t>5</a:t>
            </a:fld>
            <a:endParaRPr lang="en-US" dirty="0"/>
          </a:p>
        </p:txBody>
      </p:sp>
    </p:spTree>
    <p:extLst>
      <p:ext uri="{BB962C8B-B14F-4D97-AF65-F5344CB8AC3E}">
        <p14:creationId xmlns:p14="http://schemas.microsoft.com/office/powerpoint/2010/main" val="2322137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13D60-AFD8-39B0-65B6-754C98563E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568F0A-E485-AE63-392C-9BDFDD2A6F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2C9F7E-307B-6235-CA15-2207E1F6F08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F12B852-F137-3104-85F1-FF861D0DD687}"/>
              </a:ext>
            </a:extLst>
          </p:cNvPr>
          <p:cNvSpPr>
            <a:spLocks noGrp="1"/>
          </p:cNvSpPr>
          <p:nvPr>
            <p:ph type="sldNum" sz="quarter" idx="5"/>
          </p:nvPr>
        </p:nvSpPr>
        <p:spPr/>
        <p:txBody>
          <a:bodyPr/>
          <a:lstStyle/>
          <a:p>
            <a:fld id="{DEF75CB5-5666-5049-9AE0-38EFD385C21E}" type="slidenum">
              <a:rPr lang="en-US" smtClean="0"/>
              <a:t>7</a:t>
            </a:fld>
            <a:endParaRPr lang="en-US" dirty="0"/>
          </a:p>
        </p:txBody>
      </p:sp>
    </p:spTree>
    <p:extLst>
      <p:ext uri="{BB962C8B-B14F-4D97-AF65-F5344CB8AC3E}">
        <p14:creationId xmlns:p14="http://schemas.microsoft.com/office/powerpoint/2010/main" val="2312177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82775-C7E8-87B2-C5F6-2C46933915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B41249-582D-F676-8F44-26942CBDC5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412B45-413A-BDD0-E0BB-F53A4D1D122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300FFB-7434-E3B0-283C-F5E065BEAF38}"/>
              </a:ext>
            </a:extLst>
          </p:cNvPr>
          <p:cNvSpPr>
            <a:spLocks noGrp="1"/>
          </p:cNvSpPr>
          <p:nvPr>
            <p:ph type="sldNum" sz="quarter" idx="5"/>
          </p:nvPr>
        </p:nvSpPr>
        <p:spPr/>
        <p:txBody>
          <a:bodyPr/>
          <a:lstStyle/>
          <a:p>
            <a:fld id="{DEF75CB5-5666-5049-9AE0-38EFD385C21E}" type="slidenum">
              <a:rPr lang="en-US" smtClean="0"/>
              <a:t>8</a:t>
            </a:fld>
            <a:endParaRPr lang="en-US" dirty="0"/>
          </a:p>
        </p:txBody>
      </p:sp>
    </p:spTree>
    <p:extLst>
      <p:ext uri="{BB962C8B-B14F-4D97-AF65-F5344CB8AC3E}">
        <p14:creationId xmlns:p14="http://schemas.microsoft.com/office/powerpoint/2010/main" val="261560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EDFC5-FAEB-09C8-87C8-0AD5891300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70DBD7-6403-B5A8-AB64-792EED5B39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54DBFF-60CF-AB62-F3C0-054D3D5F55F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F77BE0-8637-5379-C95A-F6C22EF00E54}"/>
              </a:ext>
            </a:extLst>
          </p:cNvPr>
          <p:cNvSpPr>
            <a:spLocks noGrp="1"/>
          </p:cNvSpPr>
          <p:nvPr>
            <p:ph type="sldNum" sz="quarter" idx="5"/>
          </p:nvPr>
        </p:nvSpPr>
        <p:spPr/>
        <p:txBody>
          <a:bodyPr/>
          <a:lstStyle/>
          <a:p>
            <a:fld id="{DEF75CB5-5666-5049-9AE0-38EFD385C21E}" type="slidenum">
              <a:rPr lang="en-US" smtClean="0"/>
              <a:t>9</a:t>
            </a:fld>
            <a:endParaRPr lang="en-US" dirty="0"/>
          </a:p>
        </p:txBody>
      </p:sp>
    </p:spTree>
    <p:extLst>
      <p:ext uri="{BB962C8B-B14F-4D97-AF65-F5344CB8AC3E}">
        <p14:creationId xmlns:p14="http://schemas.microsoft.com/office/powerpoint/2010/main" val="4007591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BE075-CF93-1744-8844-9093CDFBF9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D939BD-39AA-ECD7-89CE-98A1EEA1AE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92C3CA-5ECD-43F3-5B67-615E236F7B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FCDDE17-EC46-7A93-B38A-5981821253A6}"/>
              </a:ext>
            </a:extLst>
          </p:cNvPr>
          <p:cNvSpPr>
            <a:spLocks noGrp="1"/>
          </p:cNvSpPr>
          <p:nvPr>
            <p:ph type="sldNum" sz="quarter" idx="5"/>
          </p:nvPr>
        </p:nvSpPr>
        <p:spPr/>
        <p:txBody>
          <a:bodyPr/>
          <a:lstStyle/>
          <a:p>
            <a:fld id="{DEF75CB5-5666-5049-9AE0-38EFD385C21E}" type="slidenum">
              <a:rPr lang="en-US" smtClean="0"/>
              <a:t>10</a:t>
            </a:fld>
            <a:endParaRPr lang="en-US" dirty="0"/>
          </a:p>
        </p:txBody>
      </p:sp>
    </p:spTree>
    <p:extLst>
      <p:ext uri="{BB962C8B-B14F-4D97-AF65-F5344CB8AC3E}">
        <p14:creationId xmlns:p14="http://schemas.microsoft.com/office/powerpoint/2010/main" val="27147222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dirty="0"/>
              <a:t>Click icon to add picture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dirty="0"/>
              <a:t>Click icon to add table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dirty="0"/>
              <a:t>Click icon to add table</a:t>
            </a:r>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dirty="0"/>
              <a:t>Click to edit Master title style</a:t>
            </a:r>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dirty="0"/>
              <a:t>Click icon to add picture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dirty="0"/>
              <a:t>Click to edit Master title style</a:t>
            </a:r>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Lst>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97874EA-2F67-60CD-631F-5A787057F8CE}"/>
              </a:ext>
            </a:extLst>
          </p:cNvPr>
          <p:cNvSpPr>
            <a:spLocks noGrp="1"/>
          </p:cNvSpPr>
          <p:nvPr>
            <p:ph type="title"/>
          </p:nvPr>
        </p:nvSpPr>
        <p:spPr>
          <a:xfrm>
            <a:off x="0" y="304799"/>
            <a:ext cx="12191998" cy="3215641"/>
          </a:xfrm>
        </p:spPr>
        <p:txBody>
          <a:bodyPr anchor="b"/>
          <a:lstStyle/>
          <a:p>
            <a:r>
              <a:rPr lang="en-US" dirty="0"/>
              <a:t>COMPASS</a:t>
            </a:r>
          </a:p>
        </p:txBody>
      </p:sp>
      <p:sp>
        <p:nvSpPr>
          <p:cNvPr id="9" name="Subtitle 3">
            <a:extLst>
              <a:ext uri="{FF2B5EF4-FFF2-40B4-BE49-F238E27FC236}">
                <a16:creationId xmlns:a16="http://schemas.microsoft.com/office/drawing/2014/main" id="{2981AB9E-AF0F-CAD0-2DD2-D640FB871E66}"/>
              </a:ext>
            </a:extLst>
          </p:cNvPr>
          <p:cNvSpPr>
            <a:spLocks noGrp="1"/>
          </p:cNvSpPr>
          <p:nvPr>
            <p:ph type="subTitle" idx="1"/>
          </p:nvPr>
        </p:nvSpPr>
        <p:spPr>
          <a:xfrm>
            <a:off x="3" y="3670628"/>
            <a:ext cx="12191997" cy="2577772"/>
          </a:xfrm>
        </p:spPr>
        <p:txBody>
          <a:bodyPr/>
          <a:lstStyle/>
          <a:p>
            <a:r>
              <a:rPr lang="en-US" dirty="0"/>
              <a:t>Scoring 1.01</a:t>
            </a:r>
          </a:p>
        </p:txBody>
      </p:sp>
    </p:spTree>
    <p:extLst>
      <p:ext uri="{BB962C8B-B14F-4D97-AF65-F5344CB8AC3E}">
        <p14:creationId xmlns:p14="http://schemas.microsoft.com/office/powerpoint/2010/main" val="249803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E298C-49A3-8A9E-23A9-7F7C504055E8}"/>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6E79DDA7-07DA-C0AC-D649-1CF301BC2B3F}"/>
              </a:ext>
            </a:extLst>
          </p:cNvPr>
          <p:cNvSpPr>
            <a:spLocks noGrp="1"/>
          </p:cNvSpPr>
          <p:nvPr>
            <p:ph type="title"/>
          </p:nvPr>
        </p:nvSpPr>
        <p:spPr>
          <a:xfrm>
            <a:off x="0" y="304799"/>
            <a:ext cx="12191998" cy="3215641"/>
          </a:xfrm>
        </p:spPr>
        <p:txBody>
          <a:bodyPr anchor="b"/>
          <a:lstStyle/>
          <a:p>
            <a:r>
              <a:rPr lang="en-US" dirty="0"/>
              <a:t>COMPASS</a:t>
            </a:r>
          </a:p>
        </p:txBody>
      </p:sp>
      <p:sp>
        <p:nvSpPr>
          <p:cNvPr id="9" name="Subtitle 3">
            <a:extLst>
              <a:ext uri="{FF2B5EF4-FFF2-40B4-BE49-F238E27FC236}">
                <a16:creationId xmlns:a16="http://schemas.microsoft.com/office/drawing/2014/main" id="{8DE8700E-AC0D-5560-9049-23B5EC488FD1}"/>
              </a:ext>
            </a:extLst>
          </p:cNvPr>
          <p:cNvSpPr>
            <a:spLocks noGrp="1"/>
          </p:cNvSpPr>
          <p:nvPr>
            <p:ph type="subTitle" idx="1"/>
          </p:nvPr>
        </p:nvSpPr>
        <p:spPr>
          <a:xfrm>
            <a:off x="3" y="3670628"/>
            <a:ext cx="12191997" cy="2577772"/>
          </a:xfrm>
        </p:spPr>
        <p:txBody>
          <a:bodyPr/>
          <a:lstStyle/>
          <a:p>
            <a:r>
              <a:rPr lang="en-US" dirty="0"/>
              <a:t>Scoring 1.02</a:t>
            </a:r>
          </a:p>
          <a:p>
            <a:endParaRPr lang="en-US" dirty="0"/>
          </a:p>
          <a:p>
            <a:r>
              <a:rPr lang="en-US" dirty="0"/>
              <a:t>.. When things go wrong!!!</a:t>
            </a:r>
          </a:p>
        </p:txBody>
      </p:sp>
    </p:spTree>
    <p:extLst>
      <p:ext uri="{BB962C8B-B14F-4D97-AF65-F5344CB8AC3E}">
        <p14:creationId xmlns:p14="http://schemas.microsoft.com/office/powerpoint/2010/main" val="135415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8244F-32EB-B2B7-1C53-9DEAB3EA0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AE3079-0FAD-5354-FC2B-67002413B1EA}"/>
              </a:ext>
            </a:extLst>
          </p:cNvPr>
          <p:cNvSpPr>
            <a:spLocks noGrp="1"/>
          </p:cNvSpPr>
          <p:nvPr>
            <p:ph type="title"/>
          </p:nvPr>
        </p:nvSpPr>
        <p:spPr>
          <a:xfrm>
            <a:off x="3305669" y="113097"/>
            <a:ext cx="7420819" cy="1656304"/>
          </a:xfrm>
        </p:spPr>
        <p:txBody>
          <a:bodyPr/>
          <a:lstStyle/>
          <a:p>
            <a:r>
              <a:rPr lang="en-US" dirty="0"/>
              <a:t>Common occurrences 1	</a:t>
            </a:r>
          </a:p>
        </p:txBody>
      </p:sp>
      <p:sp>
        <p:nvSpPr>
          <p:cNvPr id="4" name="Content Placeholder 3">
            <a:extLst>
              <a:ext uri="{FF2B5EF4-FFF2-40B4-BE49-F238E27FC236}">
                <a16:creationId xmlns:a16="http://schemas.microsoft.com/office/drawing/2014/main" id="{2905B337-390B-80AA-6B2E-18EA4761242E}"/>
              </a:ext>
            </a:extLst>
          </p:cNvPr>
          <p:cNvSpPr>
            <a:spLocks noGrp="1"/>
          </p:cNvSpPr>
          <p:nvPr>
            <p:ph sz="quarter" idx="31"/>
          </p:nvPr>
        </p:nvSpPr>
        <p:spPr>
          <a:xfrm>
            <a:off x="3305669" y="2470150"/>
            <a:ext cx="7420819" cy="3676649"/>
          </a:xfrm>
        </p:spPr>
        <p:txBody>
          <a:bodyPr/>
          <a:lstStyle/>
          <a:p>
            <a:r>
              <a:rPr lang="en-US" dirty="0"/>
              <a:t>BCS still running from previous session? Kill Invisible Session</a:t>
            </a:r>
          </a:p>
          <a:p>
            <a:r>
              <a:rPr lang="en-US" dirty="0"/>
              <a:t>Hand Records Not Visible to Players</a:t>
            </a:r>
          </a:p>
          <a:p>
            <a:r>
              <a:rPr lang="en-US" dirty="0"/>
              <a:t>Restarting a Session – late arrival? Miscounted tables? Phantom?</a:t>
            </a:r>
          </a:p>
          <a:p>
            <a:r>
              <a:rPr lang="en-US" dirty="0"/>
              <a:t>Truncating a Session</a:t>
            </a:r>
          </a:p>
          <a:p>
            <a:r>
              <a:rPr lang="en-US" dirty="0"/>
              <a:t>Lots of TBA’s in Results/Scores screens - Re-read Names/Scores</a:t>
            </a:r>
          </a:p>
          <a:p>
            <a:r>
              <a:rPr lang="en-US" dirty="0"/>
              <a:t>Correcting Names, substitutions in Teams and Swiss Pairs</a:t>
            </a:r>
          </a:p>
          <a:p>
            <a:r>
              <a:rPr lang="en-US" dirty="0"/>
              <a:t>Correcting Scores (Score Adjustments to be covered in afternoon)</a:t>
            </a:r>
          </a:p>
          <a:p>
            <a:pPr marL="0" indent="0">
              <a:buNone/>
            </a:pPr>
            <a:endParaRPr lang="en-US" dirty="0"/>
          </a:p>
        </p:txBody>
      </p:sp>
      <p:sp>
        <p:nvSpPr>
          <p:cNvPr id="3" name="Slide Number Placeholder 2">
            <a:extLst>
              <a:ext uri="{FF2B5EF4-FFF2-40B4-BE49-F238E27FC236}">
                <a16:creationId xmlns:a16="http://schemas.microsoft.com/office/drawing/2014/main" id="{E0C64B22-32E2-AC2A-15F1-E60052C6CB7D}"/>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11</a:t>
            </a:fld>
            <a:endParaRPr lang="en-US" dirty="0"/>
          </a:p>
        </p:txBody>
      </p:sp>
    </p:spTree>
    <p:extLst>
      <p:ext uri="{BB962C8B-B14F-4D97-AF65-F5344CB8AC3E}">
        <p14:creationId xmlns:p14="http://schemas.microsoft.com/office/powerpoint/2010/main" val="119054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45869-C0E7-7936-2C1A-DC126ABDAC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B638C9-DC99-CF17-A652-033ACE1A3FB9}"/>
              </a:ext>
            </a:extLst>
          </p:cNvPr>
          <p:cNvSpPr>
            <a:spLocks noGrp="1"/>
          </p:cNvSpPr>
          <p:nvPr>
            <p:ph type="title"/>
          </p:nvPr>
        </p:nvSpPr>
        <p:spPr>
          <a:xfrm>
            <a:off x="3305669" y="113097"/>
            <a:ext cx="7420819" cy="1656304"/>
          </a:xfrm>
        </p:spPr>
        <p:txBody>
          <a:bodyPr/>
          <a:lstStyle/>
          <a:p>
            <a:r>
              <a:rPr lang="en-US" dirty="0"/>
              <a:t>Common occurrences 2	</a:t>
            </a:r>
          </a:p>
        </p:txBody>
      </p:sp>
      <p:sp>
        <p:nvSpPr>
          <p:cNvPr id="4" name="Content Placeholder 3">
            <a:extLst>
              <a:ext uri="{FF2B5EF4-FFF2-40B4-BE49-F238E27FC236}">
                <a16:creationId xmlns:a16="http://schemas.microsoft.com/office/drawing/2014/main" id="{98200C8A-988B-A206-5D6B-D028DD4C3CF4}"/>
              </a:ext>
            </a:extLst>
          </p:cNvPr>
          <p:cNvSpPr>
            <a:spLocks noGrp="1"/>
          </p:cNvSpPr>
          <p:nvPr>
            <p:ph sz="quarter" idx="31"/>
          </p:nvPr>
        </p:nvSpPr>
        <p:spPr>
          <a:xfrm>
            <a:off x="3305669" y="2470150"/>
            <a:ext cx="7420819" cy="3676649"/>
          </a:xfrm>
        </p:spPr>
        <p:txBody>
          <a:bodyPr/>
          <a:lstStyle/>
          <a:p>
            <a:r>
              <a:rPr lang="en-US" dirty="0"/>
              <a:t>Handicaps Missing</a:t>
            </a:r>
          </a:p>
          <a:p>
            <a:r>
              <a:rPr lang="en-US" dirty="0"/>
              <a:t>Results not Posting to Website – </a:t>
            </a:r>
            <a:r>
              <a:rPr lang="en-US" dirty="0" err="1"/>
              <a:t>ShipResults</a:t>
            </a:r>
            <a:endParaRPr lang="en-US" dirty="0"/>
          </a:p>
          <a:p>
            <a:r>
              <a:rPr lang="en-US" dirty="0"/>
              <a:t>Simulations</a:t>
            </a:r>
          </a:p>
          <a:p>
            <a:r>
              <a:rPr lang="en-US" dirty="0"/>
              <a:t>Import Log File</a:t>
            </a:r>
          </a:p>
          <a:p>
            <a:r>
              <a:rPr lang="en-US" dirty="0"/>
              <a:t>Wrong file chosen – previous one overwritten</a:t>
            </a:r>
          </a:p>
          <a:p>
            <a:r>
              <a:rPr lang="en-US" dirty="0"/>
              <a:t>Recover files from Dropbox Activity</a:t>
            </a:r>
          </a:p>
          <a:p>
            <a:r>
              <a:rPr lang="en-US" dirty="0"/>
              <a:t>.</a:t>
            </a:r>
            <a:r>
              <a:rPr lang="en-US" dirty="0" err="1"/>
              <a:t>bws</a:t>
            </a:r>
            <a:r>
              <a:rPr lang="en-US" dirty="0"/>
              <a:t> incomplete? - re-send results from TTU’s</a:t>
            </a:r>
          </a:p>
        </p:txBody>
      </p:sp>
      <p:sp>
        <p:nvSpPr>
          <p:cNvPr id="3" name="Slide Number Placeholder 2">
            <a:extLst>
              <a:ext uri="{FF2B5EF4-FFF2-40B4-BE49-F238E27FC236}">
                <a16:creationId xmlns:a16="http://schemas.microsoft.com/office/drawing/2014/main" id="{4901AE09-233B-9886-9960-B7740B03EFD4}"/>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12</a:t>
            </a:fld>
            <a:endParaRPr lang="en-US" dirty="0"/>
          </a:p>
        </p:txBody>
      </p:sp>
    </p:spTree>
    <p:extLst>
      <p:ext uri="{BB962C8B-B14F-4D97-AF65-F5344CB8AC3E}">
        <p14:creationId xmlns:p14="http://schemas.microsoft.com/office/powerpoint/2010/main" val="898467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810E-8E37-1D8A-245B-020E4E4C0B9F}"/>
              </a:ext>
            </a:extLst>
          </p:cNvPr>
          <p:cNvSpPr>
            <a:spLocks noGrp="1"/>
          </p:cNvSpPr>
          <p:nvPr>
            <p:ph type="title"/>
          </p:nvPr>
        </p:nvSpPr>
        <p:spPr>
          <a:xfrm>
            <a:off x="733562" y="433906"/>
            <a:ext cx="10515601" cy="1327464"/>
          </a:xfrm>
        </p:spPr>
        <p:txBody>
          <a:bodyPr/>
          <a:lstStyle/>
          <a:p>
            <a:r>
              <a:rPr lang="en-US" dirty="0"/>
              <a:t>TIPS &amp; TAKEAWAYS</a:t>
            </a:r>
          </a:p>
        </p:txBody>
      </p:sp>
      <p:sp>
        <p:nvSpPr>
          <p:cNvPr id="3" name="Content Placeholder 2">
            <a:extLst>
              <a:ext uri="{FF2B5EF4-FFF2-40B4-BE49-F238E27FC236}">
                <a16:creationId xmlns:a16="http://schemas.microsoft.com/office/drawing/2014/main" id="{7D7CECA3-144C-CD4B-9246-81B4F2E65466}"/>
              </a:ext>
            </a:extLst>
          </p:cNvPr>
          <p:cNvSpPr>
            <a:spLocks noGrp="1"/>
          </p:cNvSpPr>
          <p:nvPr>
            <p:ph sz="quarter" idx="36"/>
          </p:nvPr>
        </p:nvSpPr>
        <p:spPr>
          <a:xfrm>
            <a:off x="814302" y="2465535"/>
            <a:ext cx="7303538" cy="3760663"/>
          </a:xfrm>
        </p:spPr>
        <p:txBody>
          <a:bodyPr/>
          <a:lstStyle/>
          <a:p>
            <a:pPr>
              <a:lnSpc>
                <a:spcPct val="107000"/>
              </a:lnSpc>
              <a:spcAft>
                <a:spcPts val="800"/>
              </a:spcAft>
            </a:pPr>
            <a:r>
              <a:rPr lang="en-NZ" sz="1800" kern="100" dirty="0">
                <a:effectLst/>
                <a:latin typeface="Calibri" panose="020F0502020204030204" pitchFamily="34" charset="0"/>
                <a:ea typeface="Calibri" panose="020F0502020204030204" pitchFamily="34" charset="0"/>
                <a:cs typeface="Times New Roman" panose="02020603050405020304" pitchFamily="18" charset="0"/>
              </a:rPr>
              <a:t>Reboot computer at least weekly and always before a tournament</a:t>
            </a:r>
          </a:p>
          <a:p>
            <a:pPr>
              <a:lnSpc>
                <a:spcPct val="107000"/>
              </a:lnSpc>
              <a:spcAft>
                <a:spcPts val="800"/>
              </a:spcAft>
            </a:pPr>
            <a:r>
              <a:rPr lang="en-NZ" sz="1800" b="1" kern="100" dirty="0">
                <a:effectLst/>
                <a:latin typeface="Calibri" panose="020F0502020204030204" pitchFamily="34" charset="0"/>
                <a:ea typeface="Calibri" panose="020F0502020204030204" pitchFamily="34" charset="0"/>
                <a:cs typeface="Times New Roman" panose="02020603050405020304" pitchFamily="18" charset="0"/>
              </a:rPr>
              <a:t>Don’t be scared of “funny movements” – </a:t>
            </a:r>
            <a:r>
              <a:rPr lang="en-NZ" sz="1800" kern="100" dirty="0">
                <a:effectLst/>
                <a:latin typeface="Calibri" panose="020F0502020204030204" pitchFamily="34" charset="0"/>
                <a:ea typeface="Calibri" panose="020F0502020204030204" pitchFamily="34" charset="0"/>
                <a:cs typeface="Times New Roman" panose="02020603050405020304" pitchFamily="18" charset="0"/>
              </a:rPr>
              <a:t>players come to prefer them</a:t>
            </a:r>
            <a:endParaRPr lang="en-NZ"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NZ" kern="100" dirty="0">
                <a:latin typeface="Calibri" panose="020F0502020204030204" pitchFamily="34" charset="0"/>
                <a:ea typeface="Calibri" panose="020F0502020204030204" pitchFamily="34" charset="0"/>
                <a:cs typeface="Times New Roman" panose="02020603050405020304" pitchFamily="18" charset="0"/>
              </a:rPr>
              <a:t>Read up the Help. Prepare &amp; practice using simulations (even at home)</a:t>
            </a:r>
            <a:r>
              <a:rPr lang="en-NZ" sz="1800" kern="100" dirty="0">
                <a:effectLst/>
                <a:latin typeface="Calibri" panose="020F0502020204030204" pitchFamily="34" charset="0"/>
                <a:ea typeface="Calibri" panose="020F0502020204030204" pitchFamily="34" charset="0"/>
                <a:cs typeface="Times New Roman" panose="02020603050405020304" pitchFamily="18" charset="0"/>
              </a:rPr>
              <a:t> Ask for a Home Copy of Compass – the more the merrier</a:t>
            </a:r>
          </a:p>
          <a:p>
            <a:pPr>
              <a:lnSpc>
                <a:spcPct val="107000"/>
              </a:lnSpc>
              <a:spcAft>
                <a:spcPts val="800"/>
              </a:spcAft>
            </a:pPr>
            <a:r>
              <a:rPr lang="en-US" dirty="0"/>
              <a:t>Hold off starting Bridge Control until all boards are laid out and instructions are double-checked – </a:t>
            </a:r>
            <a:r>
              <a:rPr lang="en-US" dirty="0" err="1"/>
              <a:t>esp</a:t>
            </a:r>
            <a:r>
              <a:rPr lang="en-US" dirty="0"/>
              <a:t> for Movement Impaired</a:t>
            </a:r>
          </a:p>
          <a:p>
            <a:pPr>
              <a:lnSpc>
                <a:spcPct val="107000"/>
              </a:lnSpc>
              <a:spcAft>
                <a:spcPts val="800"/>
              </a:spcAft>
            </a:pPr>
            <a:r>
              <a:rPr lang="en-US" dirty="0"/>
              <a:t>Allow time for </a:t>
            </a:r>
            <a:r>
              <a:rPr lang="en-US" dirty="0" err="1"/>
              <a:t>dropbox</a:t>
            </a:r>
            <a:r>
              <a:rPr lang="en-US" dirty="0"/>
              <a:t> to synch before turning computer off</a:t>
            </a:r>
          </a:p>
        </p:txBody>
      </p:sp>
      <p:sp>
        <p:nvSpPr>
          <p:cNvPr id="5" name="Content Placeholder 4">
            <a:extLst>
              <a:ext uri="{FF2B5EF4-FFF2-40B4-BE49-F238E27FC236}">
                <a16:creationId xmlns:a16="http://schemas.microsoft.com/office/drawing/2014/main" id="{A33D1544-95D3-8A05-6E1B-C08C307C55D4}"/>
              </a:ext>
            </a:extLst>
          </p:cNvPr>
          <p:cNvSpPr>
            <a:spLocks noGrp="1"/>
          </p:cNvSpPr>
          <p:nvPr>
            <p:ph sz="quarter" idx="37"/>
          </p:nvPr>
        </p:nvSpPr>
        <p:spPr>
          <a:xfrm>
            <a:off x="8392160" y="2465388"/>
            <a:ext cx="3492011" cy="3427412"/>
          </a:xfrm>
        </p:spPr>
        <p:txBody>
          <a:bodyPr/>
          <a:lstStyle/>
          <a:p>
            <a:endParaRPr lang="en-US" dirty="0"/>
          </a:p>
          <a:p>
            <a:r>
              <a:rPr lang="en-US" dirty="0"/>
              <a:t>Small group of the experienced vs lots of novitiates?</a:t>
            </a:r>
          </a:p>
          <a:p>
            <a:r>
              <a:rPr lang="en-US" dirty="0"/>
              <a:t>Everyone stuffs up!</a:t>
            </a:r>
          </a:p>
          <a:p>
            <a:r>
              <a:rPr lang="en-US" dirty="0"/>
              <a:t>Seek help if unsure</a:t>
            </a:r>
          </a:p>
          <a:p>
            <a:r>
              <a:rPr lang="en-US" dirty="0"/>
              <a:t>Learn from your mistakes</a:t>
            </a:r>
          </a:p>
          <a:p>
            <a:r>
              <a:rPr lang="en-US" dirty="0"/>
              <a:t>Persevere</a:t>
            </a:r>
          </a:p>
        </p:txBody>
      </p:sp>
      <p:sp>
        <p:nvSpPr>
          <p:cNvPr id="4" name="Slide Number Placeholder 3">
            <a:extLst>
              <a:ext uri="{FF2B5EF4-FFF2-40B4-BE49-F238E27FC236}">
                <a16:creationId xmlns:a16="http://schemas.microsoft.com/office/drawing/2014/main" id="{FD1E69EA-A9E8-C521-7C62-DA1F24879918}"/>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13</a:t>
            </a:fld>
            <a:endParaRPr lang="en-US" dirty="0"/>
          </a:p>
        </p:txBody>
      </p:sp>
    </p:spTree>
    <p:extLst>
      <p:ext uri="{BB962C8B-B14F-4D97-AF65-F5344CB8AC3E}">
        <p14:creationId xmlns:p14="http://schemas.microsoft.com/office/powerpoint/2010/main" val="79695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24D79-EF38-71D2-8F16-636A35492D3C}"/>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E6441B1E-10E0-50F6-AABB-F5B61DA7C3E2}"/>
              </a:ext>
            </a:extLst>
          </p:cNvPr>
          <p:cNvSpPr>
            <a:spLocks noGrp="1"/>
          </p:cNvSpPr>
          <p:nvPr>
            <p:ph type="title"/>
          </p:nvPr>
        </p:nvSpPr>
        <p:spPr>
          <a:xfrm>
            <a:off x="0" y="304799"/>
            <a:ext cx="12191998" cy="3215641"/>
          </a:xfrm>
        </p:spPr>
        <p:txBody>
          <a:bodyPr anchor="b"/>
          <a:lstStyle/>
          <a:p>
            <a:r>
              <a:rPr lang="en-US" dirty="0"/>
              <a:t>COMPASS</a:t>
            </a:r>
          </a:p>
        </p:txBody>
      </p:sp>
      <p:sp>
        <p:nvSpPr>
          <p:cNvPr id="9" name="Subtitle 3">
            <a:extLst>
              <a:ext uri="{FF2B5EF4-FFF2-40B4-BE49-F238E27FC236}">
                <a16:creationId xmlns:a16="http://schemas.microsoft.com/office/drawing/2014/main" id="{FD0EF5E9-71C9-A120-2C38-29573BCF3FBE}"/>
              </a:ext>
            </a:extLst>
          </p:cNvPr>
          <p:cNvSpPr>
            <a:spLocks noGrp="1"/>
          </p:cNvSpPr>
          <p:nvPr>
            <p:ph type="subTitle" idx="1"/>
          </p:nvPr>
        </p:nvSpPr>
        <p:spPr>
          <a:xfrm>
            <a:off x="3" y="3670628"/>
            <a:ext cx="12191997" cy="2577772"/>
          </a:xfrm>
        </p:spPr>
        <p:txBody>
          <a:bodyPr/>
          <a:lstStyle/>
          <a:p>
            <a:r>
              <a:rPr lang="en-US" dirty="0"/>
              <a:t>Scoring 1.03 </a:t>
            </a:r>
          </a:p>
          <a:p>
            <a:endParaRPr lang="en-US" dirty="0"/>
          </a:p>
          <a:p>
            <a:r>
              <a:rPr lang="en-US" dirty="0"/>
              <a:t>Room set-up and use of </a:t>
            </a:r>
            <a:r>
              <a:rPr lang="en-US" b="1" dirty="0" err="1"/>
              <a:t>sam</a:t>
            </a:r>
            <a:endParaRPr lang="en-US" b="1" dirty="0"/>
          </a:p>
        </p:txBody>
      </p:sp>
    </p:spTree>
    <p:extLst>
      <p:ext uri="{BB962C8B-B14F-4D97-AF65-F5344CB8AC3E}">
        <p14:creationId xmlns:p14="http://schemas.microsoft.com/office/powerpoint/2010/main" val="37703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room Set up</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r>
              <a:rPr lang="en-US" dirty="0"/>
              <a:t>Director’s job, really. Scorer informs the Director</a:t>
            </a:r>
          </a:p>
          <a:p>
            <a:r>
              <a:rPr lang="en-US" dirty="0"/>
              <a:t>Recommend you </a:t>
            </a:r>
            <a:r>
              <a:rPr lang="en-US" b="1" i="1" dirty="0"/>
              <a:t>always</a:t>
            </a:r>
            <a:r>
              <a:rPr lang="en-US" dirty="0"/>
              <a:t> to work with SAM (Scoring Assist Mode)</a:t>
            </a:r>
          </a:p>
          <a:p>
            <a:r>
              <a:rPr lang="en-US" dirty="0"/>
              <a:t>Let’s look at scoring set-up in V6 then in </a:t>
            </a:r>
            <a:r>
              <a:rPr lang="en-US" dirty="0" err="1"/>
              <a:t>VB.Net</a:t>
            </a:r>
            <a:endParaRPr lang="en-US" dirty="0"/>
          </a:p>
          <a:p>
            <a:r>
              <a:rPr lang="en-US" dirty="0"/>
              <a:t>In V6 </a:t>
            </a:r>
            <a:r>
              <a:rPr lang="en-US" dirty="0" err="1"/>
              <a:t>ClubInfo</a:t>
            </a:r>
            <a:r>
              <a:rPr lang="en-US" dirty="0"/>
              <a:t> </a:t>
            </a:r>
            <a:r>
              <a:rPr lang="en-US" dirty="0" err="1"/>
              <a:t>SetUp</a:t>
            </a:r>
            <a:r>
              <a:rPr lang="en-US" dirty="0"/>
              <a:t> (CISU) Club Options 1 set SAM to auto-open</a:t>
            </a:r>
          </a:p>
          <a:p>
            <a:r>
              <a:rPr lang="en-US" dirty="0"/>
              <a:t>Can toggle between SAM and Detail Set-Up in V6, tab in </a:t>
            </a:r>
            <a:r>
              <a:rPr lang="en-US" dirty="0" err="1"/>
              <a:t>VB.Net</a:t>
            </a:r>
            <a:endParaRPr lang="en-US" dirty="0"/>
          </a:p>
          <a:p>
            <a:r>
              <a:rPr lang="en-US" u="sng" dirty="0"/>
              <a:t>Must</a:t>
            </a:r>
            <a:r>
              <a:rPr lang="en-US" dirty="0"/>
              <a:t> use Detail Set-Up for tournaments or multi-section events</a:t>
            </a:r>
          </a:p>
          <a:p>
            <a:r>
              <a:rPr lang="en-US" dirty="0"/>
              <a:t>   … but still extremely valuable to form a plan with SAM</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15</a:t>
            </a:fld>
            <a:endParaRPr lang="en-US" dirty="0"/>
          </a:p>
        </p:txBody>
      </p:sp>
    </p:spTree>
    <p:extLst>
      <p:ext uri="{BB962C8B-B14F-4D97-AF65-F5344CB8AC3E}">
        <p14:creationId xmlns:p14="http://schemas.microsoft.com/office/powerpoint/2010/main" val="1962637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A29A4-AAFD-04EE-0732-0671E83D5EF1}"/>
              </a:ext>
            </a:extLst>
          </p:cNvPr>
          <p:cNvSpPr>
            <a:spLocks noGrp="1"/>
          </p:cNvSpPr>
          <p:nvPr>
            <p:ph type="title"/>
          </p:nvPr>
        </p:nvSpPr>
        <p:spPr>
          <a:xfrm>
            <a:off x="2399620" y="162560"/>
            <a:ext cx="8843050" cy="1616904"/>
          </a:xfrm>
        </p:spPr>
        <p:txBody>
          <a:bodyPr/>
          <a:lstStyle/>
          <a:p>
            <a:r>
              <a:rPr lang="en-US" dirty="0"/>
              <a:t>Scoring assist mode (</a:t>
            </a:r>
            <a:r>
              <a:rPr lang="en-US" dirty="0" err="1"/>
              <a:t>sam</a:t>
            </a:r>
            <a:r>
              <a:rPr lang="en-US" dirty="0"/>
              <a:t>)</a:t>
            </a:r>
            <a:br>
              <a:rPr lang="en-US" dirty="0"/>
            </a:br>
            <a:endParaRPr lang="en-US" dirty="0"/>
          </a:p>
        </p:txBody>
      </p:sp>
      <p:sp>
        <p:nvSpPr>
          <p:cNvPr id="3" name="Content Placeholder 2">
            <a:extLst>
              <a:ext uri="{FF2B5EF4-FFF2-40B4-BE49-F238E27FC236}">
                <a16:creationId xmlns:a16="http://schemas.microsoft.com/office/drawing/2014/main" id="{F09FEE91-E849-1CB0-9E51-A58B99C631C5}"/>
              </a:ext>
            </a:extLst>
          </p:cNvPr>
          <p:cNvSpPr>
            <a:spLocks noGrp="1"/>
          </p:cNvSpPr>
          <p:nvPr>
            <p:ph sz="quarter" idx="35"/>
          </p:nvPr>
        </p:nvSpPr>
        <p:spPr>
          <a:xfrm>
            <a:off x="2373002" y="2474811"/>
            <a:ext cx="4015098" cy="3528397"/>
          </a:xfrm>
        </p:spPr>
        <p:txBody>
          <a:bodyPr/>
          <a:lstStyle/>
          <a:p>
            <a:r>
              <a:rPr lang="en-US" dirty="0"/>
              <a:t>Defaults to the day’s session(s)</a:t>
            </a:r>
          </a:p>
          <a:p>
            <a:r>
              <a:rPr lang="en-US" dirty="0"/>
              <a:t>Three simple questions to answer:</a:t>
            </a:r>
          </a:p>
          <a:p>
            <a:pPr lvl="1"/>
            <a:r>
              <a:rPr lang="en-US" dirty="0"/>
              <a:t>How many tables?</a:t>
            </a:r>
          </a:p>
          <a:p>
            <a:pPr lvl="1"/>
            <a:r>
              <a:rPr lang="en-US" dirty="0"/>
              <a:t>Is there a Phantom?</a:t>
            </a:r>
          </a:p>
          <a:p>
            <a:pPr lvl="1"/>
            <a:r>
              <a:rPr lang="en-US" dirty="0"/>
              <a:t>(How many fixed positions?)</a:t>
            </a:r>
          </a:p>
          <a:p>
            <a:pPr marL="0" lvl="1" indent="0">
              <a:buNone/>
            </a:pPr>
            <a:r>
              <a:rPr lang="en-US" dirty="0"/>
              <a:t>A selection of bomb-proof movements is offered</a:t>
            </a:r>
          </a:p>
          <a:p>
            <a:pPr marL="0" lvl="1" indent="0">
              <a:buNone/>
            </a:pPr>
            <a:endParaRPr lang="en-US" dirty="0"/>
          </a:p>
        </p:txBody>
      </p:sp>
      <p:sp>
        <p:nvSpPr>
          <p:cNvPr id="4" name="Content Placeholder 3">
            <a:extLst>
              <a:ext uri="{FF2B5EF4-FFF2-40B4-BE49-F238E27FC236}">
                <a16:creationId xmlns:a16="http://schemas.microsoft.com/office/drawing/2014/main" id="{9B774F1A-D233-C240-B22D-F82C6161FAC1}"/>
              </a:ext>
            </a:extLst>
          </p:cNvPr>
          <p:cNvSpPr>
            <a:spLocks noGrp="1"/>
          </p:cNvSpPr>
          <p:nvPr>
            <p:ph sz="quarter" idx="36"/>
          </p:nvPr>
        </p:nvSpPr>
        <p:spPr>
          <a:xfrm>
            <a:off x="6995159" y="2474811"/>
            <a:ext cx="4227332" cy="3528397"/>
          </a:xfrm>
        </p:spPr>
        <p:txBody>
          <a:bodyPr/>
          <a:lstStyle/>
          <a:p>
            <a:r>
              <a:rPr lang="en-US" dirty="0"/>
              <a:t>Why (why not) SAM?</a:t>
            </a:r>
          </a:p>
          <a:p>
            <a:pPr lvl="1"/>
            <a:r>
              <a:rPr lang="en-US" dirty="0"/>
              <a:t>Avoids multiple sit-outs</a:t>
            </a:r>
          </a:p>
          <a:p>
            <a:pPr lvl="1"/>
            <a:r>
              <a:rPr lang="en-US" dirty="0"/>
              <a:t>Avoids pairs meeting again</a:t>
            </a:r>
          </a:p>
          <a:p>
            <a:pPr lvl="1"/>
            <a:r>
              <a:rPr lang="en-US" dirty="0"/>
              <a:t>Avoids truncated sessions</a:t>
            </a:r>
          </a:p>
          <a:p>
            <a:pPr lvl="1"/>
            <a:r>
              <a:rPr lang="en-US" dirty="0"/>
              <a:t>Positions phantom and stationary pairs to best effect</a:t>
            </a:r>
          </a:p>
          <a:p>
            <a:pPr marL="0" lvl="1" indent="0">
              <a:buNone/>
            </a:pPr>
            <a:r>
              <a:rPr lang="en-US" dirty="0"/>
              <a:t>All you need do is COUNT the tables (accurately) and FOLLOW the guides</a:t>
            </a:r>
          </a:p>
        </p:txBody>
      </p:sp>
      <p:sp>
        <p:nvSpPr>
          <p:cNvPr id="5" name="Slide Number Placeholder 4">
            <a:extLst>
              <a:ext uri="{FF2B5EF4-FFF2-40B4-BE49-F238E27FC236}">
                <a16:creationId xmlns:a16="http://schemas.microsoft.com/office/drawing/2014/main" id="{23E23533-91C6-420C-B7D7-4977ACF73ACF}"/>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16</a:t>
            </a:fld>
            <a:endParaRPr lang="en-US" dirty="0"/>
          </a:p>
        </p:txBody>
      </p:sp>
    </p:spTree>
    <p:extLst>
      <p:ext uri="{BB962C8B-B14F-4D97-AF65-F5344CB8AC3E}">
        <p14:creationId xmlns:p14="http://schemas.microsoft.com/office/powerpoint/2010/main" val="1073601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78F22-A61B-B252-D2E0-A17EA27E0C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291716-BBB7-E410-1FBB-EB226EA3B86C}"/>
              </a:ext>
            </a:extLst>
          </p:cNvPr>
          <p:cNvSpPr>
            <a:spLocks noGrp="1"/>
          </p:cNvSpPr>
          <p:nvPr>
            <p:ph type="title"/>
          </p:nvPr>
        </p:nvSpPr>
        <p:spPr>
          <a:xfrm>
            <a:off x="3305669" y="113097"/>
            <a:ext cx="7420819" cy="1656304"/>
          </a:xfrm>
        </p:spPr>
        <p:txBody>
          <a:bodyPr/>
          <a:lstStyle/>
          <a:p>
            <a:r>
              <a:rPr lang="en-US" dirty="0"/>
              <a:t>The Movement-impaired  </a:t>
            </a:r>
          </a:p>
        </p:txBody>
      </p:sp>
      <p:sp>
        <p:nvSpPr>
          <p:cNvPr id="4" name="Content Placeholder 3">
            <a:extLst>
              <a:ext uri="{FF2B5EF4-FFF2-40B4-BE49-F238E27FC236}">
                <a16:creationId xmlns:a16="http://schemas.microsoft.com/office/drawing/2014/main" id="{54EBAD8F-7C19-DDD6-68A3-61B538D83DEC}"/>
              </a:ext>
            </a:extLst>
          </p:cNvPr>
          <p:cNvSpPr>
            <a:spLocks noGrp="1"/>
          </p:cNvSpPr>
          <p:nvPr>
            <p:ph sz="quarter" idx="31"/>
          </p:nvPr>
        </p:nvSpPr>
        <p:spPr>
          <a:xfrm>
            <a:off x="3305669" y="2470150"/>
            <a:ext cx="8026360" cy="3676649"/>
          </a:xfrm>
        </p:spPr>
        <p:txBody>
          <a:bodyPr/>
          <a:lstStyle/>
          <a:p>
            <a:r>
              <a:rPr lang="en-US" dirty="0"/>
              <a:t>The well-spring of SAM</a:t>
            </a:r>
          </a:p>
          <a:p>
            <a:r>
              <a:rPr lang="en-US" dirty="0"/>
              <a:t>Take EXTRA care (as in </a:t>
            </a:r>
            <a:r>
              <a:rPr lang="en-US" i="1" u="sng" dirty="0"/>
              <a:t>double</a:t>
            </a:r>
            <a:r>
              <a:rPr lang="en-US" dirty="0"/>
              <a:t>-check) that MI’s don’t have to move</a:t>
            </a:r>
          </a:p>
          <a:p>
            <a:r>
              <a:rPr lang="en-US" dirty="0"/>
              <a:t>Tip – nothing much happens at Tables 2-4 .. except in Howells</a:t>
            </a:r>
          </a:p>
          <a:p>
            <a:r>
              <a:rPr lang="en-US" dirty="0"/>
              <a:t>Can nominate supplementary fixed positions in </a:t>
            </a:r>
            <a:r>
              <a:rPr lang="en-US" dirty="0" err="1"/>
              <a:t>Compassmate</a:t>
            </a:r>
            <a:r>
              <a:rPr lang="en-US" dirty="0"/>
              <a:t> - example</a:t>
            </a:r>
          </a:p>
          <a:p>
            <a:pPr marL="0" indent="0">
              <a:buNone/>
            </a:pPr>
            <a:r>
              <a:rPr lang="en-US" dirty="0"/>
              <a:t>Don’t be scared of “funny movements”. Players will come to prefer them once they get used to them. Have you tried asking for volunteers to sit out for two rounds .. or maybe your people </a:t>
            </a:r>
            <a:r>
              <a:rPr lang="en-US" i="1" dirty="0"/>
              <a:t>like</a:t>
            </a:r>
            <a:r>
              <a:rPr lang="en-US" dirty="0"/>
              <a:t> having 5-board sit-outs?</a:t>
            </a:r>
          </a:p>
        </p:txBody>
      </p:sp>
      <p:sp>
        <p:nvSpPr>
          <p:cNvPr id="3" name="Slide Number Placeholder 2">
            <a:extLst>
              <a:ext uri="{FF2B5EF4-FFF2-40B4-BE49-F238E27FC236}">
                <a16:creationId xmlns:a16="http://schemas.microsoft.com/office/drawing/2014/main" id="{99F1E05D-58B1-67CA-D1FB-5CF58BFE9450}"/>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17</a:t>
            </a:fld>
            <a:endParaRPr lang="en-US" dirty="0"/>
          </a:p>
        </p:txBody>
      </p:sp>
    </p:spTree>
    <p:extLst>
      <p:ext uri="{BB962C8B-B14F-4D97-AF65-F5344CB8AC3E}">
        <p14:creationId xmlns:p14="http://schemas.microsoft.com/office/powerpoint/2010/main" val="2810927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7BC9-BCFE-4F57-106A-5DC999631712}"/>
              </a:ext>
            </a:extLst>
          </p:cNvPr>
          <p:cNvSpPr>
            <a:spLocks noGrp="1"/>
          </p:cNvSpPr>
          <p:nvPr>
            <p:ph type="title"/>
          </p:nvPr>
        </p:nvSpPr>
        <p:spPr>
          <a:xfrm>
            <a:off x="964679" y="755692"/>
            <a:ext cx="10515601" cy="177182"/>
          </a:xfrm>
        </p:spPr>
        <p:txBody>
          <a:bodyPr/>
          <a:lstStyle/>
          <a:p>
            <a:endParaRPr lang="en-NZ" dirty="0"/>
          </a:p>
        </p:txBody>
      </p:sp>
      <p:sp>
        <p:nvSpPr>
          <p:cNvPr id="3" name="Table Placeholder 2">
            <a:extLst>
              <a:ext uri="{FF2B5EF4-FFF2-40B4-BE49-F238E27FC236}">
                <a16:creationId xmlns:a16="http://schemas.microsoft.com/office/drawing/2014/main" id="{50019EC3-795B-0B33-05BF-B99499296D45}"/>
              </a:ext>
            </a:extLst>
          </p:cNvPr>
          <p:cNvSpPr>
            <a:spLocks noGrp="1"/>
          </p:cNvSpPr>
          <p:nvPr>
            <p:ph type="tbl" sz="quarter" idx="13"/>
          </p:nvPr>
        </p:nvSpPr>
        <p:spPr>
          <a:xfrm>
            <a:off x="835025" y="581891"/>
            <a:ext cx="10515600" cy="5456959"/>
          </a:xfrm>
        </p:spPr>
      </p:sp>
      <p:sp>
        <p:nvSpPr>
          <p:cNvPr id="4" name="Slide Number Placeholder 3">
            <a:extLst>
              <a:ext uri="{FF2B5EF4-FFF2-40B4-BE49-F238E27FC236}">
                <a16:creationId xmlns:a16="http://schemas.microsoft.com/office/drawing/2014/main" id="{34857B01-13DC-2FA4-DC32-3041CBEB5303}"/>
              </a:ext>
            </a:extLst>
          </p:cNvPr>
          <p:cNvSpPr>
            <a:spLocks noGrp="1"/>
          </p:cNvSpPr>
          <p:nvPr>
            <p:ph type="sldNum" sz="quarter" idx="12"/>
          </p:nvPr>
        </p:nvSpPr>
        <p:spPr/>
        <p:txBody>
          <a:bodyPr/>
          <a:lstStyle/>
          <a:p>
            <a:fld id="{FE024F78-56A6-7740-B68D-8D4D026EDF3F}" type="slidenum">
              <a:rPr lang="en-US" smtClean="0"/>
              <a:pPr/>
              <a:t>18</a:t>
            </a:fld>
            <a:endParaRPr lang="en-US" dirty="0"/>
          </a:p>
        </p:txBody>
      </p:sp>
      <p:pic>
        <p:nvPicPr>
          <p:cNvPr id="6" name="Picture 5">
            <a:extLst>
              <a:ext uri="{FF2B5EF4-FFF2-40B4-BE49-F238E27FC236}">
                <a16:creationId xmlns:a16="http://schemas.microsoft.com/office/drawing/2014/main" id="{F96D48A0-7733-F6B3-9E36-EA566732AAB1}"/>
              </a:ext>
            </a:extLst>
          </p:cNvPr>
          <p:cNvPicPr>
            <a:picLocks noChangeAspect="1"/>
          </p:cNvPicPr>
          <p:nvPr/>
        </p:nvPicPr>
        <p:blipFill>
          <a:blip r:embed="rId2"/>
          <a:stretch>
            <a:fillRect/>
          </a:stretch>
        </p:blipFill>
        <p:spPr>
          <a:xfrm>
            <a:off x="705370" y="443345"/>
            <a:ext cx="10904563" cy="5769306"/>
          </a:xfrm>
          <a:prstGeom prst="rect">
            <a:avLst/>
          </a:prstGeom>
        </p:spPr>
      </p:pic>
    </p:spTree>
    <p:extLst>
      <p:ext uri="{BB962C8B-B14F-4D97-AF65-F5344CB8AC3E}">
        <p14:creationId xmlns:p14="http://schemas.microsoft.com/office/powerpoint/2010/main" val="4262295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296D53-0DA3-1893-9D64-7E23A1657368}"/>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79E4F960-D77F-778C-A0DE-5D534F4E28DB}"/>
              </a:ext>
            </a:extLst>
          </p:cNvPr>
          <p:cNvSpPr>
            <a:spLocks noGrp="1"/>
          </p:cNvSpPr>
          <p:nvPr>
            <p:ph type="title"/>
          </p:nvPr>
        </p:nvSpPr>
        <p:spPr>
          <a:xfrm>
            <a:off x="0" y="304799"/>
            <a:ext cx="12191998" cy="3215641"/>
          </a:xfrm>
        </p:spPr>
        <p:txBody>
          <a:bodyPr anchor="b"/>
          <a:lstStyle/>
          <a:p>
            <a:r>
              <a:rPr lang="en-US" dirty="0"/>
              <a:t>COMPASS</a:t>
            </a:r>
          </a:p>
        </p:txBody>
      </p:sp>
      <p:sp>
        <p:nvSpPr>
          <p:cNvPr id="9" name="Subtitle 3">
            <a:extLst>
              <a:ext uri="{FF2B5EF4-FFF2-40B4-BE49-F238E27FC236}">
                <a16:creationId xmlns:a16="http://schemas.microsoft.com/office/drawing/2014/main" id="{85755988-77B8-EFF2-6070-8FB4983C2456}"/>
              </a:ext>
            </a:extLst>
          </p:cNvPr>
          <p:cNvSpPr>
            <a:spLocks noGrp="1"/>
          </p:cNvSpPr>
          <p:nvPr>
            <p:ph type="subTitle" idx="1"/>
          </p:nvPr>
        </p:nvSpPr>
        <p:spPr>
          <a:xfrm>
            <a:off x="3" y="3670628"/>
            <a:ext cx="12191997" cy="2577772"/>
          </a:xfrm>
        </p:spPr>
        <p:txBody>
          <a:bodyPr/>
          <a:lstStyle/>
          <a:p>
            <a:r>
              <a:rPr lang="en-US" dirty="0"/>
              <a:t>Scoring 1.04 </a:t>
            </a:r>
          </a:p>
          <a:p>
            <a:endParaRPr lang="en-US" dirty="0"/>
          </a:p>
          <a:p>
            <a:r>
              <a:rPr lang="en-US" dirty="0"/>
              <a:t>Scoring Adjustments</a:t>
            </a:r>
            <a:endParaRPr lang="en-US" b="1" dirty="0"/>
          </a:p>
        </p:txBody>
      </p:sp>
    </p:spTree>
    <p:extLst>
      <p:ext uri="{BB962C8B-B14F-4D97-AF65-F5344CB8AC3E}">
        <p14:creationId xmlns:p14="http://schemas.microsoft.com/office/powerpoint/2010/main" val="116625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tx2"/>
            </a:gs>
            <a:gs pos="81000">
              <a:schemeClr val="accent6"/>
            </a:gs>
            <a:gs pos="55000">
              <a:srgbClr val="02090E"/>
            </a:gs>
            <a:gs pos="14000">
              <a:schemeClr val="accent4">
                <a:lumMod val="75000"/>
              </a:schemeClr>
            </a:gs>
            <a:gs pos="0">
              <a:schemeClr val="accent4"/>
            </a:gs>
          </a:gsLst>
          <a:lin ang="2700000" scaled="1"/>
          <a:tileRect/>
        </a:gra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58FF-0D0C-4ACC-C6FB-103BC0BADCCD}"/>
              </a:ext>
            </a:extLst>
          </p:cNvPr>
          <p:cNvSpPr>
            <a:spLocks noGrp="1"/>
          </p:cNvSpPr>
          <p:nvPr>
            <p:ph type="title"/>
          </p:nvPr>
        </p:nvSpPr>
        <p:spPr>
          <a:xfrm>
            <a:off x="838201" y="365125"/>
            <a:ext cx="4466502" cy="1936866"/>
          </a:xfrm>
        </p:spPr>
        <p:txBody>
          <a:bodyPr/>
          <a:lstStyle/>
          <a:p>
            <a:r>
              <a:rPr lang="en-US" dirty="0"/>
              <a:t>Agenda</a:t>
            </a:r>
          </a:p>
        </p:txBody>
      </p:sp>
      <p:sp>
        <p:nvSpPr>
          <p:cNvPr id="31" name="Text Placeholder 3">
            <a:extLst>
              <a:ext uri="{FF2B5EF4-FFF2-40B4-BE49-F238E27FC236}">
                <a16:creationId xmlns:a16="http://schemas.microsoft.com/office/drawing/2014/main" id="{F1239C0E-3F39-787D-0FC3-6B7C9BA37E8F}"/>
              </a:ext>
            </a:extLst>
          </p:cNvPr>
          <p:cNvSpPr>
            <a:spLocks noGrp="1"/>
          </p:cNvSpPr>
          <p:nvPr>
            <p:ph sz="quarter" idx="10"/>
          </p:nvPr>
        </p:nvSpPr>
        <p:spPr>
          <a:xfrm>
            <a:off x="838201" y="3097848"/>
            <a:ext cx="4466504" cy="3405187"/>
          </a:xfrm>
        </p:spPr>
        <p:txBody>
          <a:bodyPr anchor="t"/>
          <a:lstStyle/>
          <a:p>
            <a:r>
              <a:rPr lang="en-US" dirty="0"/>
              <a:t>Introduction</a:t>
            </a:r>
          </a:p>
          <a:p>
            <a:r>
              <a:rPr lang="en-US" dirty="0"/>
              <a:t>Architecture</a:t>
            </a:r>
          </a:p>
          <a:p>
            <a:r>
              <a:rPr lang="en-US" dirty="0"/>
              <a:t>Basic Procedure</a:t>
            </a:r>
          </a:p>
          <a:p>
            <a:r>
              <a:rPr lang="en-US" dirty="0"/>
              <a:t>When Things Go Wrong	</a:t>
            </a:r>
          </a:p>
          <a:p>
            <a:r>
              <a:rPr lang="en-US" dirty="0"/>
              <a:t>Tips &amp; </a:t>
            </a:r>
            <a:r>
              <a:rPr lang="en-US" dirty="0" err="1"/>
              <a:t>TakeAways</a:t>
            </a:r>
            <a:endParaRPr lang="en-US" dirty="0"/>
          </a:p>
          <a:p>
            <a:r>
              <a:rPr lang="en-US" dirty="0"/>
              <a:t>Room Set-up &amp; Score Corrections (pm)</a:t>
            </a:r>
          </a:p>
        </p:txBody>
      </p:sp>
    </p:spTree>
    <p:extLst>
      <p:ext uri="{BB962C8B-B14F-4D97-AF65-F5344CB8AC3E}">
        <p14:creationId xmlns:p14="http://schemas.microsoft.com/office/powerpoint/2010/main" val="1460159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22C74-15B4-340D-9F27-B43B240AD9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130D12-A8BE-A041-E47E-3D756D8C9759}"/>
              </a:ext>
            </a:extLst>
          </p:cNvPr>
          <p:cNvSpPr>
            <a:spLocks noGrp="1"/>
          </p:cNvSpPr>
          <p:nvPr>
            <p:ph type="title"/>
          </p:nvPr>
        </p:nvSpPr>
        <p:spPr>
          <a:xfrm>
            <a:off x="3305669" y="113097"/>
            <a:ext cx="7420819" cy="1656304"/>
          </a:xfrm>
        </p:spPr>
        <p:txBody>
          <a:bodyPr/>
          <a:lstStyle/>
          <a:p>
            <a:r>
              <a:rPr lang="en-US" dirty="0"/>
              <a:t>Technical adjustments</a:t>
            </a:r>
          </a:p>
        </p:txBody>
      </p:sp>
      <p:sp>
        <p:nvSpPr>
          <p:cNvPr id="4" name="Content Placeholder 3">
            <a:extLst>
              <a:ext uri="{FF2B5EF4-FFF2-40B4-BE49-F238E27FC236}">
                <a16:creationId xmlns:a16="http://schemas.microsoft.com/office/drawing/2014/main" id="{02FF22B1-8691-40DE-1513-A60F32BC332E}"/>
              </a:ext>
            </a:extLst>
          </p:cNvPr>
          <p:cNvSpPr>
            <a:spLocks noGrp="1"/>
          </p:cNvSpPr>
          <p:nvPr>
            <p:ph sz="quarter" idx="31"/>
          </p:nvPr>
        </p:nvSpPr>
        <p:spPr>
          <a:xfrm>
            <a:off x="3305669" y="2470150"/>
            <a:ext cx="7420819" cy="3676649"/>
          </a:xfrm>
        </p:spPr>
        <p:txBody>
          <a:bodyPr/>
          <a:lstStyle/>
          <a:p>
            <a:r>
              <a:rPr lang="en-US" dirty="0"/>
              <a:t>Beyond the simple DNP, Passed In, 60-40 sort of thing</a:t>
            </a:r>
          </a:p>
          <a:p>
            <a:r>
              <a:rPr lang="en-US" dirty="0"/>
              <a:t>Director’s adjustment to a pair’s total</a:t>
            </a:r>
          </a:p>
          <a:p>
            <a:r>
              <a:rPr lang="en-US" dirty="0"/>
              <a:t>Pairs sitting in the wrong direction in, </a:t>
            </a:r>
            <a:r>
              <a:rPr lang="en-US" dirty="0" err="1"/>
              <a:t>eg</a:t>
            </a:r>
            <a:r>
              <a:rPr lang="en-US" dirty="0"/>
              <a:t>, a Howell</a:t>
            </a:r>
          </a:p>
          <a:p>
            <a:r>
              <a:rPr lang="en-US" dirty="0"/>
              <a:t>In V6 </a:t>
            </a:r>
            <a:r>
              <a:rPr lang="en-US" dirty="0" err="1"/>
              <a:t>ClubInfo</a:t>
            </a:r>
            <a:r>
              <a:rPr lang="en-US" dirty="0"/>
              <a:t> </a:t>
            </a:r>
            <a:r>
              <a:rPr lang="en-US" dirty="0" err="1"/>
              <a:t>SetUp</a:t>
            </a:r>
            <a:r>
              <a:rPr lang="en-US" dirty="0"/>
              <a:t> (CISU) Club Options 1 set SAM to auto-open</a:t>
            </a:r>
          </a:p>
          <a:p>
            <a:r>
              <a:rPr lang="en-US" dirty="0"/>
              <a:t>Can toggle between SAM and Detail Set-Up in V6, tab in </a:t>
            </a:r>
            <a:r>
              <a:rPr lang="en-US" dirty="0" err="1"/>
              <a:t>VB.Net</a:t>
            </a:r>
            <a:endParaRPr lang="en-US" dirty="0"/>
          </a:p>
          <a:p>
            <a:r>
              <a:rPr lang="en-US" u="sng" dirty="0"/>
              <a:t>Must</a:t>
            </a:r>
            <a:r>
              <a:rPr lang="en-US" dirty="0"/>
              <a:t> use Detail Set-Up for tournaments or multi-section events</a:t>
            </a:r>
          </a:p>
          <a:p>
            <a:r>
              <a:rPr lang="en-US" dirty="0"/>
              <a:t>   … but still extremely valuable to form a plan with SAM</a:t>
            </a:r>
          </a:p>
        </p:txBody>
      </p:sp>
      <p:sp>
        <p:nvSpPr>
          <p:cNvPr id="3" name="Slide Number Placeholder 2">
            <a:extLst>
              <a:ext uri="{FF2B5EF4-FFF2-40B4-BE49-F238E27FC236}">
                <a16:creationId xmlns:a16="http://schemas.microsoft.com/office/drawing/2014/main" id="{0C6ABE32-D494-4240-01B8-72E11309CA4C}"/>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20</a:t>
            </a:fld>
            <a:endParaRPr lang="en-US" dirty="0"/>
          </a:p>
        </p:txBody>
      </p:sp>
    </p:spTree>
    <p:extLst>
      <p:ext uri="{BB962C8B-B14F-4D97-AF65-F5344CB8AC3E}">
        <p14:creationId xmlns:p14="http://schemas.microsoft.com/office/powerpoint/2010/main" val="3937435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0"/>
              </a:schemeClr>
            </a:gs>
            <a:gs pos="35040">
              <a:srgbClr val="020B11"/>
            </a:gs>
            <a:gs pos="11979">
              <a:schemeClr val="accent4">
                <a:lumMod val="50000"/>
              </a:schemeClr>
            </a:gs>
            <a:gs pos="0">
              <a:schemeClr val="accent4"/>
            </a:gs>
            <a:gs pos="99000">
              <a:schemeClr val="tx2">
                <a:lumMod val="50000"/>
              </a:schemeClr>
            </a:gs>
          </a:gsLst>
          <a:lin ang="7800000" scaled="0"/>
        </a:gradFill>
        <a:effectLst/>
      </p:bgPr>
    </p:bg>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CE1ABEC8-43FD-4F21-A7D2-70200D86263C}"/>
              </a:ext>
            </a:extLst>
          </p:cNvPr>
          <p:cNvSpPr>
            <a:spLocks noGrp="1"/>
          </p:cNvSpPr>
          <p:nvPr>
            <p:ph type="title"/>
          </p:nvPr>
        </p:nvSpPr>
        <p:spPr>
          <a:xfrm>
            <a:off x="835831" y="173735"/>
            <a:ext cx="4409514" cy="2203704"/>
          </a:xfrm>
        </p:spPr>
        <p:txBody>
          <a:bodyPr/>
          <a:lstStyle/>
          <a:p>
            <a:r>
              <a:rPr lang="en-US" dirty="0"/>
              <a:t>THANK YOU</a:t>
            </a:r>
          </a:p>
        </p:txBody>
      </p:sp>
      <p:sp>
        <p:nvSpPr>
          <p:cNvPr id="14" name="Text Placeholder 2">
            <a:extLst>
              <a:ext uri="{FF2B5EF4-FFF2-40B4-BE49-F238E27FC236}">
                <a16:creationId xmlns:a16="http://schemas.microsoft.com/office/drawing/2014/main" id="{AE5F2E56-9F77-E1C2-EC04-EA959822CA61}"/>
              </a:ext>
            </a:extLst>
          </p:cNvPr>
          <p:cNvSpPr>
            <a:spLocks noGrp="1"/>
          </p:cNvSpPr>
          <p:nvPr>
            <p:ph sz="quarter" idx="14"/>
          </p:nvPr>
        </p:nvSpPr>
        <p:spPr>
          <a:xfrm>
            <a:off x="831850" y="3079119"/>
            <a:ext cx="4413250" cy="2752725"/>
          </a:xfrm>
        </p:spPr>
        <p:txBody>
          <a:bodyPr/>
          <a:lstStyle/>
          <a:p>
            <a:r>
              <a:rPr lang="en-US" dirty="0"/>
              <a:t>Mike Neels</a:t>
            </a:r>
          </a:p>
          <a:p>
            <a:r>
              <a:rPr lang="en-US" dirty="0"/>
              <a:t>021 179 7686</a:t>
            </a:r>
          </a:p>
          <a:p>
            <a:r>
              <a:rPr lang="en-US" dirty="0"/>
              <a:t>quidge15@gmail.com</a:t>
            </a:r>
          </a:p>
        </p:txBody>
      </p:sp>
    </p:spTree>
    <p:extLst>
      <p:ext uri="{BB962C8B-B14F-4D97-AF65-F5344CB8AC3E}">
        <p14:creationId xmlns:p14="http://schemas.microsoft.com/office/powerpoint/2010/main" val="239546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EFE388-CD0B-9671-4D4E-D6D8004C8851}"/>
              </a:ext>
            </a:extLst>
          </p:cNvPr>
          <p:cNvSpPr>
            <a:spLocks noGrp="1"/>
          </p:cNvSpPr>
          <p:nvPr>
            <p:ph type="title"/>
          </p:nvPr>
        </p:nvSpPr>
        <p:spPr>
          <a:xfrm>
            <a:off x="799891" y="511762"/>
            <a:ext cx="4960830" cy="827181"/>
          </a:xfrm>
        </p:spPr>
        <p:txBody>
          <a:bodyPr/>
          <a:lstStyle/>
          <a:p>
            <a:pPr algn="ctr"/>
            <a:r>
              <a:rPr lang="en-US" sz="4400" dirty="0"/>
              <a:t>OUR BOB </a:t>
            </a:r>
          </a:p>
        </p:txBody>
      </p:sp>
      <p:sp>
        <p:nvSpPr>
          <p:cNvPr id="5" name="Subtitle 4">
            <a:extLst>
              <a:ext uri="{FF2B5EF4-FFF2-40B4-BE49-F238E27FC236}">
                <a16:creationId xmlns:a16="http://schemas.microsoft.com/office/drawing/2014/main" id="{BE4E0F37-0AD5-833C-CBE5-EAE02EC46069}"/>
              </a:ext>
            </a:extLst>
          </p:cNvPr>
          <p:cNvSpPr>
            <a:spLocks noGrp="1"/>
          </p:cNvSpPr>
          <p:nvPr>
            <p:ph type="subTitle" idx="1"/>
          </p:nvPr>
        </p:nvSpPr>
        <p:spPr>
          <a:xfrm>
            <a:off x="234043" y="1845129"/>
            <a:ext cx="5796643" cy="4027351"/>
          </a:xfrm>
        </p:spPr>
        <p:txBody>
          <a:bodyPr/>
          <a:lstStyle/>
          <a:p>
            <a:r>
              <a:rPr lang="en-US" sz="1600" b="1" dirty="0">
                <a:latin typeface="Aptos Display" panose="020B0004020202020204" pitchFamily="34" charset="0"/>
              </a:rPr>
              <a:t>Started writing Compass 45 years ago in Tokoroa</a:t>
            </a:r>
          </a:p>
          <a:p>
            <a:r>
              <a:rPr lang="en-US" sz="1600" b="1" dirty="0">
                <a:latin typeface="Aptos Display" panose="020B0004020202020204" pitchFamily="34" charset="0"/>
              </a:rPr>
              <a:t>Moved to </a:t>
            </a:r>
            <a:r>
              <a:rPr lang="en-US" sz="1600" b="1" dirty="0" err="1">
                <a:latin typeface="Aptos Display" panose="020B0004020202020204" pitchFamily="34" charset="0"/>
              </a:rPr>
              <a:t>seattle</a:t>
            </a:r>
            <a:r>
              <a:rPr lang="en-US" sz="1600" b="1" dirty="0">
                <a:latin typeface="Aptos Display" panose="020B0004020202020204" pitchFamily="34" charset="0"/>
              </a:rPr>
              <a:t> in 2000</a:t>
            </a:r>
          </a:p>
          <a:p>
            <a:r>
              <a:rPr lang="en-US" sz="1600" b="1" dirty="0">
                <a:latin typeface="Aptos Display" panose="020B0004020202020204" pitchFamily="34" charset="0"/>
              </a:rPr>
              <a:t>Hadn’t played since moving</a:t>
            </a:r>
          </a:p>
          <a:p>
            <a:r>
              <a:rPr lang="en-US" sz="1600" b="1" dirty="0">
                <a:latin typeface="Aptos Display" panose="020B0004020202020204" pitchFamily="34" charset="0"/>
              </a:rPr>
              <a:t>Knows </a:t>
            </a:r>
            <a:r>
              <a:rPr lang="en-US" sz="1600" b="1" u="sng" dirty="0">
                <a:latin typeface="Aptos Display" panose="020B0004020202020204" pitchFamily="34" charset="0"/>
              </a:rPr>
              <a:t>all</a:t>
            </a:r>
            <a:r>
              <a:rPr lang="en-US" sz="1600" b="1" dirty="0">
                <a:latin typeface="Aptos Display" panose="020B0004020202020204" pitchFamily="34" charset="0"/>
              </a:rPr>
              <a:t> about bridge in </a:t>
            </a:r>
            <a:r>
              <a:rPr lang="en-US" sz="1600" b="1" dirty="0" err="1">
                <a:latin typeface="Aptos Display" panose="020B0004020202020204" pitchFamily="34" charset="0"/>
              </a:rPr>
              <a:t>nz</a:t>
            </a:r>
            <a:endParaRPr lang="en-US" sz="1600" b="1" dirty="0">
              <a:latin typeface="Aptos Display" panose="020B0004020202020204" pitchFamily="34" charset="0"/>
            </a:endParaRPr>
          </a:p>
          <a:p>
            <a:r>
              <a:rPr lang="en-US" sz="1600" b="1" dirty="0">
                <a:latin typeface="Aptos Display" panose="020B0004020202020204" pitchFamily="34" charset="0"/>
              </a:rPr>
              <a:t>Apart from a token 1-off </a:t>
            </a:r>
            <a:r>
              <a:rPr lang="en-US" sz="1600" b="1" dirty="0" err="1">
                <a:latin typeface="Aptos Display" panose="020B0004020202020204" pitchFamily="34" charset="0"/>
              </a:rPr>
              <a:t>licence</a:t>
            </a:r>
            <a:r>
              <a:rPr lang="en-US" sz="1600" b="1" dirty="0">
                <a:latin typeface="Aptos Display" panose="020B0004020202020204" pitchFamily="34" charset="0"/>
              </a:rPr>
              <a:t> to use compass has Never charged for his work</a:t>
            </a:r>
          </a:p>
          <a:p>
            <a:r>
              <a:rPr lang="en-US" sz="1600" b="1" dirty="0">
                <a:latin typeface="Aptos Display" panose="020B0004020202020204" pitchFamily="34" charset="0"/>
              </a:rPr>
              <a:t>Is 70% through a rewrite of compass in visual basic.net - Slated for release in 2026</a:t>
            </a:r>
          </a:p>
        </p:txBody>
      </p:sp>
      <p:pic>
        <p:nvPicPr>
          <p:cNvPr id="8" name="Picture Placeholder 7" descr="A blue and purple spirals">
            <a:extLst>
              <a:ext uri="{FF2B5EF4-FFF2-40B4-BE49-F238E27FC236}">
                <a16:creationId xmlns:a16="http://schemas.microsoft.com/office/drawing/2014/main" id="{E1DBD4C7-D952-4426-40FD-8799F80F821F}"/>
              </a:ext>
            </a:extLst>
          </p:cNvPr>
          <p:cNvPicPr>
            <a:picLocks noGrp="1" noChangeAspect="1"/>
          </p:cNvPicPr>
          <p:nvPr>
            <p:ph type="pic" sz="quarter" idx="13"/>
          </p:nvPr>
        </p:nvPicPr>
        <p:blipFill>
          <a:blip r:embed="rId3"/>
          <a:srcRect t="31" b="31"/>
          <a:stretch/>
        </p:blipFill>
        <p:spPr>
          <a:xfrm>
            <a:off x="6497638" y="336550"/>
            <a:ext cx="5322887" cy="6184900"/>
          </a:xfrm>
        </p:spPr>
      </p:pic>
      <p:sp>
        <p:nvSpPr>
          <p:cNvPr id="4" name="Slide Number Placeholder 3">
            <a:extLst>
              <a:ext uri="{FF2B5EF4-FFF2-40B4-BE49-F238E27FC236}">
                <a16:creationId xmlns:a16="http://schemas.microsoft.com/office/drawing/2014/main" id="{67D6EA54-3083-FB0D-9011-2353791B0495}"/>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3</a:t>
            </a:fld>
            <a:endParaRPr lang="en-US" dirty="0"/>
          </a:p>
        </p:txBody>
      </p:sp>
      <p:pic>
        <p:nvPicPr>
          <p:cNvPr id="6" name="Picture 5">
            <a:extLst>
              <a:ext uri="{FF2B5EF4-FFF2-40B4-BE49-F238E27FC236}">
                <a16:creationId xmlns:a16="http://schemas.microsoft.com/office/drawing/2014/main" id="{FE684FAA-8AB7-89C5-6619-0A9DAEB0C527}"/>
              </a:ext>
            </a:extLst>
          </p:cNvPr>
          <p:cNvPicPr>
            <a:picLocks noChangeAspect="1"/>
          </p:cNvPicPr>
          <p:nvPr/>
        </p:nvPicPr>
        <p:blipFill>
          <a:blip r:embed="rId4"/>
          <a:stretch>
            <a:fillRect/>
          </a:stretch>
        </p:blipFill>
        <p:spPr>
          <a:xfrm>
            <a:off x="6180579" y="88196"/>
            <a:ext cx="5957004" cy="8059477"/>
          </a:xfrm>
          <a:prstGeom prst="rect">
            <a:avLst/>
          </a:prstGeom>
        </p:spPr>
      </p:pic>
    </p:spTree>
    <p:extLst>
      <p:ext uri="{BB962C8B-B14F-4D97-AF65-F5344CB8AC3E}">
        <p14:creationId xmlns:p14="http://schemas.microsoft.com/office/powerpoint/2010/main" val="59814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7F7C5-CBA2-9823-0CBA-5BD773998046}"/>
              </a:ext>
            </a:extLst>
          </p:cNvPr>
          <p:cNvSpPr>
            <a:spLocks noGrp="1"/>
          </p:cNvSpPr>
          <p:nvPr>
            <p:ph type="title"/>
          </p:nvPr>
        </p:nvSpPr>
        <p:spPr>
          <a:xfrm>
            <a:off x="321869" y="579120"/>
            <a:ext cx="11548261" cy="1331323"/>
          </a:xfrm>
        </p:spPr>
        <p:txBody>
          <a:bodyPr/>
          <a:lstStyle/>
          <a:p>
            <a:r>
              <a:rPr lang="en-US" sz="4400" dirty="0"/>
              <a:t>A Crossroads</a:t>
            </a:r>
          </a:p>
        </p:txBody>
      </p:sp>
      <p:sp>
        <p:nvSpPr>
          <p:cNvPr id="4" name="Subtitle 3">
            <a:extLst>
              <a:ext uri="{FF2B5EF4-FFF2-40B4-BE49-F238E27FC236}">
                <a16:creationId xmlns:a16="http://schemas.microsoft.com/office/drawing/2014/main" id="{260D053B-A40A-3228-B6D5-3371B9EE2E56}"/>
              </a:ext>
            </a:extLst>
          </p:cNvPr>
          <p:cNvSpPr>
            <a:spLocks noGrp="1"/>
          </p:cNvSpPr>
          <p:nvPr>
            <p:ph type="subTitle" idx="1"/>
          </p:nvPr>
        </p:nvSpPr>
        <p:spPr>
          <a:xfrm>
            <a:off x="321868" y="2383971"/>
            <a:ext cx="11562303" cy="4049486"/>
          </a:xfrm>
        </p:spPr>
        <p:txBody>
          <a:bodyPr/>
          <a:lstStyle/>
          <a:p>
            <a:r>
              <a:rPr lang="en-US" sz="3200" dirty="0">
                <a:latin typeface="Garamond" panose="02020404030301010803" pitchFamily="18" charset="0"/>
              </a:rPr>
              <a:t>The soon-to-be-old compass v6</a:t>
            </a:r>
          </a:p>
          <a:p>
            <a:r>
              <a:rPr lang="en-US" sz="3200" dirty="0">
                <a:latin typeface="Garamond" panose="02020404030301010803" pitchFamily="18" charset="0"/>
              </a:rPr>
              <a:t>The new compass vb.net</a:t>
            </a:r>
          </a:p>
          <a:p>
            <a:endParaRPr lang="en-US" sz="3200" dirty="0">
              <a:latin typeface="Garamond" panose="02020404030301010803" pitchFamily="18" charset="0"/>
            </a:endParaRPr>
          </a:p>
          <a:p>
            <a:r>
              <a:rPr lang="en-US" sz="2400" dirty="0">
                <a:latin typeface="Garamond" panose="02020404030301010803" pitchFamily="18" charset="0"/>
              </a:rPr>
              <a:t>Going to show some Comparisons side-by-side</a:t>
            </a:r>
          </a:p>
        </p:txBody>
      </p:sp>
      <p:sp>
        <p:nvSpPr>
          <p:cNvPr id="3" name="Slide Number Placeholder 2">
            <a:extLst>
              <a:ext uri="{FF2B5EF4-FFF2-40B4-BE49-F238E27FC236}">
                <a16:creationId xmlns:a16="http://schemas.microsoft.com/office/drawing/2014/main" id="{A6A971A9-0C5C-DDFC-67F9-2E5A55F12F67}"/>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4</a:t>
            </a:fld>
            <a:endParaRPr lang="en-US" dirty="0"/>
          </a:p>
        </p:txBody>
      </p:sp>
    </p:spTree>
    <p:extLst>
      <p:ext uri="{BB962C8B-B14F-4D97-AF65-F5344CB8AC3E}">
        <p14:creationId xmlns:p14="http://schemas.microsoft.com/office/powerpoint/2010/main" val="1397193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8F90E-AD54-6044-0FFD-720E0A6E77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FAF48A-7A70-A7D4-C260-A2542571D865}"/>
              </a:ext>
            </a:extLst>
          </p:cNvPr>
          <p:cNvSpPr>
            <a:spLocks noGrp="1"/>
          </p:cNvSpPr>
          <p:nvPr>
            <p:ph type="title"/>
          </p:nvPr>
        </p:nvSpPr>
        <p:spPr>
          <a:xfrm>
            <a:off x="3305669" y="113097"/>
            <a:ext cx="7420819" cy="1656304"/>
          </a:xfrm>
        </p:spPr>
        <p:txBody>
          <a:bodyPr/>
          <a:lstStyle/>
          <a:p>
            <a:r>
              <a:rPr lang="en-US" noProof="0" dirty="0"/>
              <a:t>Architecture 1	</a:t>
            </a:r>
            <a:endParaRPr lang="en-US" dirty="0"/>
          </a:p>
        </p:txBody>
      </p:sp>
      <p:sp>
        <p:nvSpPr>
          <p:cNvPr id="4" name="Content Placeholder 3">
            <a:extLst>
              <a:ext uri="{FF2B5EF4-FFF2-40B4-BE49-F238E27FC236}">
                <a16:creationId xmlns:a16="http://schemas.microsoft.com/office/drawing/2014/main" id="{0F10873F-7412-A8A5-9559-83943EF490B4}"/>
              </a:ext>
            </a:extLst>
          </p:cNvPr>
          <p:cNvSpPr>
            <a:spLocks noGrp="1"/>
          </p:cNvSpPr>
          <p:nvPr>
            <p:ph sz="quarter" idx="31"/>
          </p:nvPr>
        </p:nvSpPr>
        <p:spPr>
          <a:xfrm>
            <a:off x="3305669" y="2073729"/>
            <a:ext cx="8026360" cy="4517593"/>
          </a:xfrm>
        </p:spPr>
        <p:txBody>
          <a:bodyPr/>
          <a:lstStyle/>
          <a:p>
            <a:r>
              <a:rPr lang="en-US" dirty="0"/>
              <a:t>Five elements – three software, two hardware - Compass, </a:t>
            </a:r>
            <a:r>
              <a:rPr lang="en-US" dirty="0" err="1"/>
              <a:t>Compassmate</a:t>
            </a:r>
            <a:r>
              <a:rPr lang="en-US" dirty="0"/>
              <a:t>, BCS, Server, Table-Top Units (TTU’s)</a:t>
            </a:r>
          </a:p>
          <a:p>
            <a:r>
              <a:rPr lang="en-US" dirty="0" err="1"/>
              <a:t>Bridgemate</a:t>
            </a:r>
            <a:r>
              <a:rPr lang="en-US" dirty="0"/>
              <a:t> Control Software (BCS) interfaces TTU’s with Server and opens a Microsoft Database .</a:t>
            </a:r>
            <a:r>
              <a:rPr lang="en-US" dirty="0" err="1"/>
              <a:t>bws</a:t>
            </a:r>
            <a:r>
              <a:rPr lang="en-US" dirty="0"/>
              <a:t> template as instructed by Compass</a:t>
            </a:r>
          </a:p>
          <a:p>
            <a:pPr marL="342900" indent="-342900">
              <a:buFont typeface="+mj-lt"/>
              <a:buAutoNum type="arabicPeriod"/>
            </a:pPr>
            <a:r>
              <a:rPr lang="en-US" dirty="0"/>
              <a:t>Scorer sets up session </a:t>
            </a:r>
          </a:p>
          <a:p>
            <a:pPr marL="342900" indent="-342900">
              <a:buFont typeface="+mj-lt"/>
              <a:buAutoNum type="arabicPeriod"/>
            </a:pPr>
            <a:r>
              <a:rPr lang="en-US" dirty="0" err="1"/>
              <a:t>Compassmate</a:t>
            </a:r>
            <a:r>
              <a:rPr lang="en-US" dirty="0"/>
              <a:t> opens and populates .</a:t>
            </a:r>
            <a:r>
              <a:rPr lang="en-US" dirty="0" err="1"/>
              <a:t>bws</a:t>
            </a:r>
            <a:r>
              <a:rPr lang="en-US" dirty="0"/>
              <a:t> </a:t>
            </a:r>
            <a:r>
              <a:rPr lang="en-US" dirty="0" err="1"/>
              <a:t>mdb</a:t>
            </a:r>
            <a:r>
              <a:rPr lang="en-US" dirty="0"/>
              <a:t> with movement data</a:t>
            </a:r>
          </a:p>
          <a:p>
            <a:pPr marL="342900" indent="-342900">
              <a:buFont typeface="+mj-lt"/>
              <a:buAutoNum type="arabicPeriod"/>
            </a:pPr>
            <a:r>
              <a:rPr lang="en-US" dirty="0"/>
              <a:t>Server reads/writes .</a:t>
            </a:r>
            <a:r>
              <a:rPr lang="en-US" dirty="0" err="1"/>
              <a:t>bws</a:t>
            </a:r>
            <a:r>
              <a:rPr lang="en-US" dirty="0"/>
              <a:t> as it sends/receives data to/from the TTU’s</a:t>
            </a:r>
          </a:p>
          <a:p>
            <a:pPr marL="342900" indent="-342900">
              <a:buFont typeface="+mj-lt"/>
              <a:buAutoNum type="arabicPeriod"/>
            </a:pPr>
            <a:r>
              <a:rPr lang="en-US" dirty="0" err="1"/>
              <a:t>Compassmate</a:t>
            </a:r>
            <a:r>
              <a:rPr lang="en-US" dirty="0"/>
              <a:t> reads the .</a:t>
            </a:r>
            <a:r>
              <a:rPr lang="en-US" dirty="0" err="1"/>
              <a:t>bws</a:t>
            </a:r>
            <a:r>
              <a:rPr lang="en-US" dirty="0"/>
              <a:t> </a:t>
            </a:r>
            <a:r>
              <a:rPr lang="en-US" i="1" dirty="0"/>
              <a:t>while it is active</a:t>
            </a:r>
          </a:p>
          <a:p>
            <a:pPr marL="342900" indent="-342900">
              <a:buFont typeface="+mj-lt"/>
              <a:buAutoNum type="arabicPeriod"/>
            </a:pPr>
            <a:r>
              <a:rPr lang="en-US" dirty="0" err="1"/>
              <a:t>Compassmate</a:t>
            </a:r>
            <a:r>
              <a:rPr lang="en-US" dirty="0"/>
              <a:t> passes its data to Compass </a:t>
            </a:r>
            <a:r>
              <a:rPr lang="en-US" i="1" dirty="0"/>
              <a:t>upon closing</a:t>
            </a:r>
          </a:p>
        </p:txBody>
      </p:sp>
      <p:sp>
        <p:nvSpPr>
          <p:cNvPr id="3" name="Slide Number Placeholder 2">
            <a:extLst>
              <a:ext uri="{FF2B5EF4-FFF2-40B4-BE49-F238E27FC236}">
                <a16:creationId xmlns:a16="http://schemas.microsoft.com/office/drawing/2014/main" id="{C1029381-846E-C6E2-69A1-6E1676BDC04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5</a:t>
            </a:fld>
            <a:endParaRPr lang="en-US" dirty="0"/>
          </a:p>
        </p:txBody>
      </p:sp>
    </p:spTree>
    <p:extLst>
      <p:ext uri="{BB962C8B-B14F-4D97-AF65-F5344CB8AC3E}">
        <p14:creationId xmlns:p14="http://schemas.microsoft.com/office/powerpoint/2010/main" val="306280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C0BFA-1053-BBF0-D443-9281273B390C}"/>
              </a:ext>
            </a:extLst>
          </p:cNvPr>
          <p:cNvSpPr>
            <a:spLocks noGrp="1"/>
          </p:cNvSpPr>
          <p:nvPr>
            <p:ph type="title"/>
          </p:nvPr>
        </p:nvSpPr>
        <p:spPr>
          <a:xfrm>
            <a:off x="835370" y="643842"/>
            <a:ext cx="10515601" cy="45719"/>
          </a:xfrm>
        </p:spPr>
        <p:txBody>
          <a:bodyPr/>
          <a:lstStyle/>
          <a:p>
            <a:r>
              <a:rPr lang="en-NZ" dirty="0"/>
              <a:t>Compass/</a:t>
            </a:r>
            <a:r>
              <a:rPr lang="en-NZ" dirty="0" err="1"/>
              <a:t>bridgemate</a:t>
            </a:r>
            <a:r>
              <a:rPr lang="en-NZ" dirty="0"/>
              <a:t> system architecture</a:t>
            </a:r>
          </a:p>
        </p:txBody>
      </p:sp>
      <p:sp>
        <p:nvSpPr>
          <p:cNvPr id="3" name="Table Placeholder 2">
            <a:extLst>
              <a:ext uri="{FF2B5EF4-FFF2-40B4-BE49-F238E27FC236}">
                <a16:creationId xmlns:a16="http://schemas.microsoft.com/office/drawing/2014/main" id="{BB8A223B-4C36-98F2-7481-7D0524EE0353}"/>
              </a:ext>
            </a:extLst>
          </p:cNvPr>
          <p:cNvSpPr>
            <a:spLocks noGrp="1"/>
          </p:cNvSpPr>
          <p:nvPr>
            <p:ph type="tbl" sz="quarter" idx="13"/>
          </p:nvPr>
        </p:nvSpPr>
        <p:spPr>
          <a:xfrm>
            <a:off x="835025" y="689561"/>
            <a:ext cx="10515600" cy="5748647"/>
          </a:xfrm>
        </p:spPr>
      </p:sp>
      <p:sp>
        <p:nvSpPr>
          <p:cNvPr id="4" name="Slide Number Placeholder 3">
            <a:extLst>
              <a:ext uri="{FF2B5EF4-FFF2-40B4-BE49-F238E27FC236}">
                <a16:creationId xmlns:a16="http://schemas.microsoft.com/office/drawing/2014/main" id="{ABFD02BE-4D5C-D6AE-476A-9AB994E52C8F}"/>
              </a:ext>
            </a:extLst>
          </p:cNvPr>
          <p:cNvSpPr>
            <a:spLocks noGrp="1"/>
          </p:cNvSpPr>
          <p:nvPr>
            <p:ph type="sldNum" sz="quarter" idx="12"/>
          </p:nvPr>
        </p:nvSpPr>
        <p:spPr/>
        <p:txBody>
          <a:bodyPr/>
          <a:lstStyle/>
          <a:p>
            <a:fld id="{FE024F78-56A6-7740-B68D-8D4D026EDF3F}" type="slidenum">
              <a:rPr lang="en-US" smtClean="0"/>
              <a:pPr/>
              <a:t>6</a:t>
            </a:fld>
            <a:endParaRPr lang="en-US" dirty="0"/>
          </a:p>
        </p:txBody>
      </p:sp>
      <p:pic>
        <p:nvPicPr>
          <p:cNvPr id="8" name="Picture 7">
            <a:extLst>
              <a:ext uri="{FF2B5EF4-FFF2-40B4-BE49-F238E27FC236}">
                <a16:creationId xmlns:a16="http://schemas.microsoft.com/office/drawing/2014/main" id="{B3ACCEBF-2CF5-9A0C-D5E5-F55832A502C9}"/>
              </a:ext>
            </a:extLst>
          </p:cNvPr>
          <p:cNvPicPr>
            <a:picLocks noChangeAspect="1"/>
          </p:cNvPicPr>
          <p:nvPr/>
        </p:nvPicPr>
        <p:blipFill>
          <a:blip r:embed="rId2"/>
          <a:stretch>
            <a:fillRect/>
          </a:stretch>
        </p:blipFill>
        <p:spPr>
          <a:xfrm>
            <a:off x="2070792" y="735281"/>
            <a:ext cx="8504844" cy="5619338"/>
          </a:xfrm>
          <a:prstGeom prst="rect">
            <a:avLst/>
          </a:prstGeom>
        </p:spPr>
      </p:pic>
    </p:spTree>
    <p:extLst>
      <p:ext uri="{BB962C8B-B14F-4D97-AF65-F5344CB8AC3E}">
        <p14:creationId xmlns:p14="http://schemas.microsoft.com/office/powerpoint/2010/main" val="642023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2971B-2C5B-1D79-EE2A-E761ED7F0C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3DE684-B6A5-AD2B-9328-E72EA4807131}"/>
              </a:ext>
            </a:extLst>
          </p:cNvPr>
          <p:cNvSpPr>
            <a:spLocks noGrp="1"/>
          </p:cNvSpPr>
          <p:nvPr>
            <p:ph type="title"/>
          </p:nvPr>
        </p:nvSpPr>
        <p:spPr>
          <a:xfrm>
            <a:off x="3305669" y="113097"/>
            <a:ext cx="7420819" cy="1656304"/>
          </a:xfrm>
        </p:spPr>
        <p:txBody>
          <a:bodyPr/>
          <a:lstStyle/>
          <a:p>
            <a:r>
              <a:rPr lang="en-US" noProof="0" dirty="0"/>
              <a:t>Architecture 2	</a:t>
            </a:r>
            <a:endParaRPr lang="en-US" dirty="0"/>
          </a:p>
        </p:txBody>
      </p:sp>
      <p:sp>
        <p:nvSpPr>
          <p:cNvPr id="4" name="Content Placeholder 3">
            <a:extLst>
              <a:ext uri="{FF2B5EF4-FFF2-40B4-BE49-F238E27FC236}">
                <a16:creationId xmlns:a16="http://schemas.microsoft.com/office/drawing/2014/main" id="{0E590976-EEDF-B9EF-B0FB-7F652163A8CE}"/>
              </a:ext>
            </a:extLst>
          </p:cNvPr>
          <p:cNvSpPr>
            <a:spLocks noGrp="1"/>
          </p:cNvSpPr>
          <p:nvPr>
            <p:ph sz="quarter" idx="31"/>
          </p:nvPr>
        </p:nvSpPr>
        <p:spPr>
          <a:xfrm>
            <a:off x="3305669" y="2073729"/>
            <a:ext cx="8026360" cy="4517593"/>
          </a:xfrm>
        </p:spPr>
        <p:txBody>
          <a:bodyPr/>
          <a:lstStyle/>
          <a:p>
            <a:r>
              <a:rPr lang="en-US" dirty="0"/>
              <a:t>Open </a:t>
            </a:r>
            <a:r>
              <a:rPr lang="en-US" dirty="0" err="1"/>
              <a:t>Compassmate</a:t>
            </a:r>
            <a:r>
              <a:rPr lang="en-US" dirty="0"/>
              <a:t> with Open/Return to </a:t>
            </a:r>
            <a:r>
              <a:rPr lang="en-US" dirty="0" err="1"/>
              <a:t>Compassmate</a:t>
            </a:r>
            <a:br>
              <a:rPr lang="en-US" dirty="0"/>
            </a:br>
            <a:br>
              <a:rPr lang="en-US" dirty="0"/>
            </a:br>
            <a:endParaRPr lang="en-US" dirty="0"/>
          </a:p>
          <a:p>
            <a:br>
              <a:rPr lang="en-US" dirty="0"/>
            </a:br>
            <a:endParaRPr lang="en-US" dirty="0"/>
          </a:p>
          <a:p>
            <a:r>
              <a:rPr lang="en-US" dirty="0"/>
              <a:t>Close </a:t>
            </a:r>
            <a:r>
              <a:rPr lang="en-US" dirty="0" err="1"/>
              <a:t>Compassmate</a:t>
            </a:r>
            <a:r>
              <a:rPr lang="en-US" dirty="0"/>
              <a:t> with View This Sessions Results</a:t>
            </a:r>
            <a:br>
              <a:rPr lang="en-US" dirty="0"/>
            </a:br>
            <a:endParaRPr lang="en-US" dirty="0"/>
          </a:p>
          <a:p>
            <a:endParaRPr lang="en-US" dirty="0"/>
          </a:p>
          <a:p>
            <a:pPr marL="0" indent="0">
              <a:buNone/>
            </a:pPr>
            <a:endParaRPr lang="en-US" dirty="0"/>
          </a:p>
          <a:p>
            <a:pPr marL="0" indent="0">
              <a:buNone/>
            </a:pPr>
            <a:r>
              <a:rPr lang="en-US" dirty="0"/>
              <a:t>… think of these things as of a drawbridge</a:t>
            </a:r>
          </a:p>
        </p:txBody>
      </p:sp>
      <p:sp>
        <p:nvSpPr>
          <p:cNvPr id="3" name="Slide Number Placeholder 2">
            <a:extLst>
              <a:ext uri="{FF2B5EF4-FFF2-40B4-BE49-F238E27FC236}">
                <a16:creationId xmlns:a16="http://schemas.microsoft.com/office/drawing/2014/main" id="{8990F8C8-3B79-81F5-D911-7642114DF7FA}"/>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7</a:t>
            </a:fld>
            <a:endParaRPr lang="en-US" dirty="0"/>
          </a:p>
        </p:txBody>
      </p:sp>
      <p:pic>
        <p:nvPicPr>
          <p:cNvPr id="6" name="Picture 5">
            <a:extLst>
              <a:ext uri="{FF2B5EF4-FFF2-40B4-BE49-F238E27FC236}">
                <a16:creationId xmlns:a16="http://schemas.microsoft.com/office/drawing/2014/main" id="{852D2D29-A5C7-9AFE-31E8-7BDF24A63F2D}"/>
              </a:ext>
            </a:extLst>
          </p:cNvPr>
          <p:cNvPicPr>
            <a:picLocks noChangeAspect="1"/>
          </p:cNvPicPr>
          <p:nvPr/>
        </p:nvPicPr>
        <p:blipFill>
          <a:blip r:embed="rId3"/>
          <a:stretch>
            <a:fillRect/>
          </a:stretch>
        </p:blipFill>
        <p:spPr>
          <a:xfrm>
            <a:off x="4333874" y="2541132"/>
            <a:ext cx="4646843" cy="1394053"/>
          </a:xfrm>
          <a:prstGeom prst="rect">
            <a:avLst/>
          </a:prstGeom>
        </p:spPr>
      </p:pic>
      <p:pic>
        <p:nvPicPr>
          <p:cNvPr id="8" name="Picture 7">
            <a:extLst>
              <a:ext uri="{FF2B5EF4-FFF2-40B4-BE49-F238E27FC236}">
                <a16:creationId xmlns:a16="http://schemas.microsoft.com/office/drawing/2014/main" id="{1CE39227-0D7E-D3B7-0C87-661130E6F014}"/>
              </a:ext>
            </a:extLst>
          </p:cNvPr>
          <p:cNvPicPr>
            <a:picLocks noChangeAspect="1"/>
          </p:cNvPicPr>
          <p:nvPr/>
        </p:nvPicPr>
        <p:blipFill>
          <a:blip r:embed="rId4"/>
          <a:stretch>
            <a:fillRect/>
          </a:stretch>
        </p:blipFill>
        <p:spPr>
          <a:xfrm>
            <a:off x="4772025" y="4705350"/>
            <a:ext cx="2647950" cy="1276350"/>
          </a:xfrm>
          <a:prstGeom prst="rect">
            <a:avLst/>
          </a:prstGeom>
        </p:spPr>
      </p:pic>
    </p:spTree>
    <p:extLst>
      <p:ext uri="{BB962C8B-B14F-4D97-AF65-F5344CB8AC3E}">
        <p14:creationId xmlns:p14="http://schemas.microsoft.com/office/powerpoint/2010/main" val="934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3AF08-F7B3-5060-D87A-B1B709E2DD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2EFAF9-6E5B-AAC1-1FD1-5CFB5D852129}"/>
              </a:ext>
            </a:extLst>
          </p:cNvPr>
          <p:cNvSpPr>
            <a:spLocks noGrp="1"/>
          </p:cNvSpPr>
          <p:nvPr>
            <p:ph type="title"/>
          </p:nvPr>
        </p:nvSpPr>
        <p:spPr>
          <a:xfrm>
            <a:off x="3305669" y="113097"/>
            <a:ext cx="7420819" cy="1656304"/>
          </a:xfrm>
        </p:spPr>
        <p:txBody>
          <a:bodyPr/>
          <a:lstStyle/>
          <a:p>
            <a:r>
              <a:rPr lang="en-US" noProof="0" dirty="0"/>
              <a:t>Basic Procedure 1	</a:t>
            </a:r>
            <a:endParaRPr lang="en-US" dirty="0"/>
          </a:p>
        </p:txBody>
      </p:sp>
      <p:sp>
        <p:nvSpPr>
          <p:cNvPr id="4" name="Content Placeholder 3">
            <a:extLst>
              <a:ext uri="{FF2B5EF4-FFF2-40B4-BE49-F238E27FC236}">
                <a16:creationId xmlns:a16="http://schemas.microsoft.com/office/drawing/2014/main" id="{E749F214-06BA-0C98-CB1F-896C7FA67E4B}"/>
              </a:ext>
            </a:extLst>
          </p:cNvPr>
          <p:cNvSpPr>
            <a:spLocks noGrp="1"/>
          </p:cNvSpPr>
          <p:nvPr>
            <p:ph sz="quarter" idx="31"/>
          </p:nvPr>
        </p:nvSpPr>
        <p:spPr>
          <a:xfrm>
            <a:off x="3305669" y="2073729"/>
            <a:ext cx="8222302" cy="4517593"/>
          </a:xfrm>
        </p:spPr>
        <p:txBody>
          <a:bodyPr/>
          <a:lstStyle/>
          <a:p>
            <a:pPr marL="0" indent="0">
              <a:buNone/>
            </a:pPr>
            <a:r>
              <a:rPr lang="en-US" dirty="0"/>
              <a:t>Movement defined and loaded to BCS when </a:t>
            </a:r>
            <a:r>
              <a:rPr lang="en-US" dirty="0" err="1"/>
              <a:t>Compassmate</a:t>
            </a:r>
            <a:r>
              <a:rPr lang="en-US" dirty="0"/>
              <a:t> is first started</a:t>
            </a:r>
          </a:p>
          <a:p>
            <a:pPr marL="0" indent="0">
              <a:buNone/>
            </a:pPr>
            <a:r>
              <a:rPr lang="en-US" dirty="0"/>
              <a:t>If using </a:t>
            </a:r>
            <a:r>
              <a:rPr lang="en-US" dirty="0" err="1"/>
              <a:t>Bridgemate</a:t>
            </a:r>
            <a:r>
              <a:rPr lang="en-US" dirty="0"/>
              <a:t> TTU’s need to tick Start Reading Names/Scores – automatic with </a:t>
            </a:r>
            <a:r>
              <a:rPr lang="en-US" dirty="0" err="1"/>
              <a:t>BridgePal</a:t>
            </a:r>
            <a:r>
              <a:rPr lang="en-US" dirty="0"/>
              <a:t> tablets. Then click Start Bridge Control (but not if it’s green) (seek help)</a:t>
            </a:r>
          </a:p>
          <a:p>
            <a:pPr marL="0" indent="0">
              <a:buNone/>
            </a:pPr>
            <a:r>
              <a:rPr lang="en-US" dirty="0"/>
              <a:t>Normal for nothing to do until end of session – Entry Status is empty of expected results. Start button goes red 20-30 seconds after last BM activity</a:t>
            </a:r>
          </a:p>
          <a:p>
            <a:pPr marL="0" indent="0">
              <a:buNone/>
            </a:pPr>
            <a:r>
              <a:rPr lang="en-US" dirty="0"/>
              <a:t>View This Sessions Results takes you back to Compass – the Results screen</a:t>
            </a:r>
          </a:p>
          <a:p>
            <a:pPr marL="0" indent="0">
              <a:buNone/>
            </a:pPr>
            <a:r>
              <a:rPr lang="en-US" dirty="0"/>
              <a:t>Check all pairs have played the expected number of boards – any TBA advice?</a:t>
            </a:r>
          </a:p>
          <a:p>
            <a:pPr marL="0" indent="0">
              <a:buNone/>
            </a:pPr>
            <a:r>
              <a:rPr lang="en-US" dirty="0"/>
              <a:t>Check for Suspicious Scores or Bad Names before printing or  publishing  especially if you are running Compa$$. There are WARNINGS!!	</a:t>
            </a:r>
          </a:p>
        </p:txBody>
      </p:sp>
      <p:sp>
        <p:nvSpPr>
          <p:cNvPr id="3" name="Slide Number Placeholder 2">
            <a:extLst>
              <a:ext uri="{FF2B5EF4-FFF2-40B4-BE49-F238E27FC236}">
                <a16:creationId xmlns:a16="http://schemas.microsoft.com/office/drawing/2014/main" id="{522424F1-1D1E-92E0-7344-E7CCB632D9C3}"/>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8</a:t>
            </a:fld>
            <a:endParaRPr lang="en-US" dirty="0"/>
          </a:p>
        </p:txBody>
      </p:sp>
    </p:spTree>
    <p:extLst>
      <p:ext uri="{BB962C8B-B14F-4D97-AF65-F5344CB8AC3E}">
        <p14:creationId xmlns:p14="http://schemas.microsoft.com/office/powerpoint/2010/main" val="344962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DDEC3-A95D-7232-D151-91F804D4E9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8ADEDA-86A0-EA89-4036-81498C9F4C62}"/>
              </a:ext>
            </a:extLst>
          </p:cNvPr>
          <p:cNvSpPr>
            <a:spLocks noGrp="1"/>
          </p:cNvSpPr>
          <p:nvPr>
            <p:ph type="title"/>
          </p:nvPr>
        </p:nvSpPr>
        <p:spPr>
          <a:xfrm>
            <a:off x="3305669" y="113097"/>
            <a:ext cx="7420819" cy="1656304"/>
          </a:xfrm>
        </p:spPr>
        <p:txBody>
          <a:bodyPr/>
          <a:lstStyle/>
          <a:p>
            <a:r>
              <a:rPr lang="en-US" noProof="0" dirty="0"/>
              <a:t>Basic Procedure 2	</a:t>
            </a:r>
            <a:endParaRPr lang="en-US" dirty="0"/>
          </a:p>
        </p:txBody>
      </p:sp>
      <p:sp>
        <p:nvSpPr>
          <p:cNvPr id="4" name="Content Placeholder 3">
            <a:extLst>
              <a:ext uri="{FF2B5EF4-FFF2-40B4-BE49-F238E27FC236}">
                <a16:creationId xmlns:a16="http://schemas.microsoft.com/office/drawing/2014/main" id="{6DA33F49-834E-1BD5-1628-04B95BEDC05D}"/>
              </a:ext>
            </a:extLst>
          </p:cNvPr>
          <p:cNvSpPr>
            <a:spLocks noGrp="1"/>
          </p:cNvSpPr>
          <p:nvPr>
            <p:ph sz="quarter" idx="31"/>
          </p:nvPr>
        </p:nvSpPr>
        <p:spPr>
          <a:xfrm>
            <a:off x="3305669" y="2073729"/>
            <a:ext cx="8026360" cy="4517593"/>
          </a:xfrm>
        </p:spPr>
        <p:txBody>
          <a:bodyPr/>
          <a:lstStyle/>
          <a:p>
            <a:pPr marL="0" indent="0">
              <a:buNone/>
            </a:pPr>
            <a:r>
              <a:rPr lang="en-US" dirty="0"/>
              <a:t>Handicaps will be applied automatically if a list is defined. A list </a:t>
            </a:r>
            <a:r>
              <a:rPr lang="en-US" i="1" dirty="0"/>
              <a:t>can </a:t>
            </a:r>
            <a:r>
              <a:rPr lang="en-US" dirty="0"/>
              <a:t>be chosen under Options (are you using XG handicaps – if not why not?)</a:t>
            </a:r>
          </a:p>
          <a:p>
            <a:pPr marL="0" indent="0">
              <a:buNone/>
            </a:pPr>
            <a:r>
              <a:rPr lang="en-US" dirty="0"/>
              <a:t>Print both Raw and Handicapped Results (both on a single A4 if &lt; 5 tables)</a:t>
            </a:r>
          </a:p>
          <a:p>
            <a:pPr marL="0" indent="0">
              <a:buNone/>
            </a:pPr>
            <a:r>
              <a:rPr lang="en-US" dirty="0"/>
              <a:t>Publish to your website results page – check – got the correct hands?</a:t>
            </a:r>
          </a:p>
          <a:p>
            <a:pPr marL="0" indent="0">
              <a:buNone/>
            </a:pPr>
            <a:r>
              <a:rPr lang="en-US" dirty="0"/>
              <a:t>Update and post Competition Ladder</a:t>
            </a:r>
          </a:p>
          <a:p>
            <a:pPr marL="0" indent="0">
              <a:buNone/>
            </a:pPr>
            <a:r>
              <a:rPr lang="en-US" dirty="0"/>
              <a:t>(Post to Compa$$ - check correct director if paying them)</a:t>
            </a:r>
          </a:p>
          <a:p>
            <a:pPr marL="0" indent="0">
              <a:buNone/>
            </a:pPr>
            <a:endParaRPr lang="en-US" dirty="0"/>
          </a:p>
          <a:p>
            <a:pPr marL="0" indent="0">
              <a:buNone/>
            </a:pPr>
            <a:r>
              <a:rPr lang="en-US" dirty="0"/>
              <a:t>… what could go wrong???  </a:t>
            </a:r>
          </a:p>
        </p:txBody>
      </p:sp>
      <p:sp>
        <p:nvSpPr>
          <p:cNvPr id="3" name="Slide Number Placeholder 2">
            <a:extLst>
              <a:ext uri="{FF2B5EF4-FFF2-40B4-BE49-F238E27FC236}">
                <a16:creationId xmlns:a16="http://schemas.microsoft.com/office/drawing/2014/main" id="{63AFD4EB-E984-FCD0-C505-A44D314B1D4F}"/>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9</a:t>
            </a:fld>
            <a:endParaRPr lang="en-US" dirty="0"/>
          </a:p>
        </p:txBody>
      </p:sp>
    </p:spTree>
    <p:extLst>
      <p:ext uri="{BB962C8B-B14F-4D97-AF65-F5344CB8AC3E}">
        <p14:creationId xmlns:p14="http://schemas.microsoft.com/office/powerpoint/2010/main" val="3227448405"/>
      </p:ext>
    </p:extLst>
  </p:cSld>
  <p:clrMapOvr>
    <a:masterClrMapping/>
  </p:clrMapOvr>
</p:sld>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E6C21-1752-4E06-9FE3-208D45ADB668}">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AF6E7B4D-FB62-47B7-AAA7-0DEC9938DB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8D9019-7CE1-4B77-8F5D-67F6576598CB}">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2074</TotalTime>
  <Words>1066</Words>
  <Application>Microsoft Office PowerPoint</Application>
  <PresentationFormat>Widescreen</PresentationFormat>
  <Paragraphs>165</Paragraphs>
  <Slides>21</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 Display</vt:lpstr>
      <vt:lpstr>Arial</vt:lpstr>
      <vt:lpstr>Arial Nova</vt:lpstr>
      <vt:lpstr>Biome</vt:lpstr>
      <vt:lpstr>Calibri</vt:lpstr>
      <vt:lpstr>Garamond</vt:lpstr>
      <vt:lpstr>Custom</vt:lpstr>
      <vt:lpstr>COMPASS</vt:lpstr>
      <vt:lpstr>Agenda</vt:lpstr>
      <vt:lpstr>OUR BOB </vt:lpstr>
      <vt:lpstr>A Crossroads</vt:lpstr>
      <vt:lpstr>Architecture 1 </vt:lpstr>
      <vt:lpstr>Compass/bridgemate system architecture</vt:lpstr>
      <vt:lpstr>Architecture 2 </vt:lpstr>
      <vt:lpstr>Basic Procedure 1 </vt:lpstr>
      <vt:lpstr>Basic Procedure 2 </vt:lpstr>
      <vt:lpstr>COMPASS</vt:lpstr>
      <vt:lpstr>Common occurrences 1 </vt:lpstr>
      <vt:lpstr>Common occurrences 2 </vt:lpstr>
      <vt:lpstr>TIPS &amp; TAKEAWAYS</vt:lpstr>
      <vt:lpstr>COMPASS</vt:lpstr>
      <vt:lpstr>room Set up</vt:lpstr>
      <vt:lpstr>Scoring assist mode (sam) </vt:lpstr>
      <vt:lpstr>The Movement-impaired  </vt:lpstr>
      <vt:lpstr>PowerPoint Presentation</vt:lpstr>
      <vt:lpstr>COMPASS</vt:lpstr>
      <vt:lpstr>Technical adjustments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dc:title>
  <dc:creator>Michael Neels</dc:creator>
  <cp:lastModifiedBy>Michael Neels</cp:lastModifiedBy>
  <cp:revision>8</cp:revision>
  <dcterms:created xsi:type="dcterms:W3CDTF">2024-01-05T14:58:10Z</dcterms:created>
  <dcterms:modified xsi:type="dcterms:W3CDTF">2025-06-04T21:28:02Z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